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x="18288000" cy="10287000"/>
  <p:notesSz cx="6858000" cy="9144000"/>
  <p:embeddedFontLst>
    <p:embeddedFont>
      <p:font typeface="Neue Machina Ultra-Bold" charset="1" panose="00000900000000000000"/>
      <p:regular r:id="rId21"/>
    </p:embeddedFont>
    <p:embeddedFont>
      <p:font typeface="HK Grotesk" charset="1" panose="00000500000000000000"/>
      <p:regular r:id="rId22"/>
    </p:embeddedFont>
    <p:embeddedFont>
      <p:font typeface="Montserrat" charset="1" panose="00000500000000000000"/>
      <p:regular r:id="rId23"/>
    </p:embeddedFont>
    <p:embeddedFont>
      <p:font typeface="Montserrat Bold" charset="1" panose="00000800000000000000"/>
      <p:regular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3.png" Type="http://schemas.openxmlformats.org/officeDocument/2006/relationships/image"/><Relationship Id="rId7" Target="../media/image11.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3.png" Type="http://schemas.openxmlformats.org/officeDocument/2006/relationships/image"/><Relationship Id="rId7" Target="../media/image11.png" Type="http://schemas.openxmlformats.org/officeDocument/2006/relationships/image"/><Relationship Id="rId8" Target="../media/image14.png" Type="http://schemas.openxmlformats.org/officeDocument/2006/relationships/image"/><Relationship Id="rId9" Target="../media/image15.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3.png" Type="http://schemas.openxmlformats.org/officeDocument/2006/relationships/image"/><Relationship Id="rId7" Target="../media/image11.png" Type="http://schemas.openxmlformats.org/officeDocument/2006/relationships/image"/><Relationship Id="rId8" Target="../media/image16.png" Type="http://schemas.openxmlformats.org/officeDocument/2006/relationships/image"/><Relationship Id="rId9" Target="../media/image17.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3.png" Type="http://schemas.openxmlformats.org/officeDocument/2006/relationships/image"/><Relationship Id="rId7" Target="../media/image11.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3.png" Type="http://schemas.openxmlformats.org/officeDocument/2006/relationships/image"/><Relationship Id="rId7" Target="../media/image11.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18.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2.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10.png" Type="http://schemas.openxmlformats.org/officeDocument/2006/relationships/image"/><Relationship Id="rId9" Target="../media/image11.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2.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10.png" Type="http://schemas.openxmlformats.org/officeDocument/2006/relationships/image"/><Relationship Id="rId9" Target="../media/image11.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2.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10.png" Type="http://schemas.openxmlformats.org/officeDocument/2006/relationships/image"/><Relationship Id="rId9" Target="../media/image11.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2.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10.png" Type="http://schemas.openxmlformats.org/officeDocument/2006/relationships/image"/><Relationship Id="rId9" Target="../media/image11.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2.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10.png" Type="http://schemas.openxmlformats.org/officeDocument/2006/relationships/image"/><Relationship Id="rId9" Target="../media/image11.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2.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10.png" Type="http://schemas.openxmlformats.org/officeDocument/2006/relationships/image"/><Relationship Id="rId9" Target="../media/image11.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3.png" Type="http://schemas.openxmlformats.org/officeDocument/2006/relationships/image"/><Relationship Id="rId7" Target="../media/image11.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3.png" Type="http://schemas.openxmlformats.org/officeDocument/2006/relationships/image"/><Relationship Id="rId7" Target="../media/image11.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1204C"/>
        </a:solidFill>
      </p:bgPr>
    </p:bg>
    <p:spTree>
      <p:nvGrpSpPr>
        <p:cNvPr id="1" name=""/>
        <p:cNvGrpSpPr/>
        <p:nvPr/>
      </p:nvGrpSpPr>
      <p:grpSpPr>
        <a:xfrm>
          <a:off x="0" y="0"/>
          <a:ext cx="0" cy="0"/>
          <a:chOff x="0" y="0"/>
          <a:chExt cx="0" cy="0"/>
        </a:xfrm>
      </p:grpSpPr>
      <p:sp>
        <p:nvSpPr>
          <p:cNvPr name="Freeform 2" id="2"/>
          <p:cNvSpPr/>
          <p:nvPr/>
        </p:nvSpPr>
        <p:spPr>
          <a:xfrm flipH="false" flipV="false" rot="0">
            <a:off x="-3875567" y="-4926720"/>
            <a:ext cx="9808535" cy="9808535"/>
          </a:xfrm>
          <a:custGeom>
            <a:avLst/>
            <a:gdLst/>
            <a:ahLst/>
            <a:cxnLst/>
            <a:rect r="r" b="b" t="t" l="l"/>
            <a:pathLst>
              <a:path h="9808535" w="9808535">
                <a:moveTo>
                  <a:pt x="0" y="0"/>
                </a:moveTo>
                <a:lnTo>
                  <a:pt x="9808534" y="0"/>
                </a:lnTo>
                <a:lnTo>
                  <a:pt x="9808534" y="9808535"/>
                </a:lnTo>
                <a:lnTo>
                  <a:pt x="0" y="980853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271731" y="6544095"/>
            <a:ext cx="6009009" cy="6009009"/>
          </a:xfrm>
          <a:custGeom>
            <a:avLst/>
            <a:gdLst/>
            <a:ahLst/>
            <a:cxnLst/>
            <a:rect r="r" b="b" t="t" l="l"/>
            <a:pathLst>
              <a:path h="6009009" w="6009009">
                <a:moveTo>
                  <a:pt x="0" y="0"/>
                </a:moveTo>
                <a:lnTo>
                  <a:pt x="6009009" y="0"/>
                </a:lnTo>
                <a:lnTo>
                  <a:pt x="6009009" y="6009010"/>
                </a:lnTo>
                <a:lnTo>
                  <a:pt x="0" y="600901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8100000">
            <a:off x="11884038" y="6896830"/>
            <a:ext cx="8209501" cy="6060105"/>
          </a:xfrm>
          <a:custGeom>
            <a:avLst/>
            <a:gdLst/>
            <a:ahLst/>
            <a:cxnLst/>
            <a:rect r="r" b="b" t="t" l="l"/>
            <a:pathLst>
              <a:path h="6060105" w="8209501">
                <a:moveTo>
                  <a:pt x="0" y="0"/>
                </a:moveTo>
                <a:lnTo>
                  <a:pt x="8209501" y="0"/>
                </a:lnTo>
                <a:lnTo>
                  <a:pt x="8209501" y="6060105"/>
                </a:lnTo>
                <a:lnTo>
                  <a:pt x="0" y="606010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1393429">
            <a:off x="12271558" y="6111648"/>
            <a:ext cx="4723918" cy="2308815"/>
          </a:xfrm>
          <a:custGeom>
            <a:avLst/>
            <a:gdLst/>
            <a:ahLst/>
            <a:cxnLst/>
            <a:rect r="r" b="b" t="t" l="l"/>
            <a:pathLst>
              <a:path h="2308815" w="4723918">
                <a:moveTo>
                  <a:pt x="0" y="0"/>
                </a:moveTo>
                <a:lnTo>
                  <a:pt x="4723917" y="0"/>
                </a:lnTo>
                <a:lnTo>
                  <a:pt x="4723917" y="2308815"/>
                </a:lnTo>
                <a:lnTo>
                  <a:pt x="0" y="2308815"/>
                </a:lnTo>
                <a:lnTo>
                  <a:pt x="0" y="0"/>
                </a:lnTo>
                <a:close/>
              </a:path>
            </a:pathLst>
          </a:custGeom>
          <a:blipFill>
            <a:blip r:embed="rId8"/>
            <a:stretch>
              <a:fillRect l="0" t="0" r="0" b="0"/>
            </a:stretch>
          </a:blipFill>
        </p:spPr>
      </p:sp>
      <p:sp>
        <p:nvSpPr>
          <p:cNvPr name="Freeform 6" id="6"/>
          <p:cNvSpPr/>
          <p:nvPr/>
        </p:nvSpPr>
        <p:spPr>
          <a:xfrm flipH="false" flipV="false" rot="0">
            <a:off x="1732774" y="2271889"/>
            <a:ext cx="3597907" cy="3671334"/>
          </a:xfrm>
          <a:custGeom>
            <a:avLst/>
            <a:gdLst/>
            <a:ahLst/>
            <a:cxnLst/>
            <a:rect r="r" b="b" t="t" l="l"/>
            <a:pathLst>
              <a:path h="3671334" w="3597907">
                <a:moveTo>
                  <a:pt x="0" y="0"/>
                </a:moveTo>
                <a:lnTo>
                  <a:pt x="3597907" y="0"/>
                </a:lnTo>
                <a:lnTo>
                  <a:pt x="3597907" y="3671334"/>
                </a:lnTo>
                <a:lnTo>
                  <a:pt x="0" y="3671334"/>
                </a:lnTo>
                <a:lnTo>
                  <a:pt x="0" y="0"/>
                </a:lnTo>
                <a:close/>
              </a:path>
            </a:pathLst>
          </a:custGeom>
          <a:blipFill>
            <a:blip r:embed="rId9"/>
            <a:stretch>
              <a:fillRect l="0" t="0" r="0" b="0"/>
            </a:stretch>
          </a:blipFill>
        </p:spPr>
      </p:sp>
      <p:sp>
        <p:nvSpPr>
          <p:cNvPr name="Freeform 7" id="7"/>
          <p:cNvSpPr/>
          <p:nvPr/>
        </p:nvSpPr>
        <p:spPr>
          <a:xfrm flipH="false" flipV="false" rot="3042606">
            <a:off x="-947227" y="8169399"/>
            <a:ext cx="4602247" cy="3514966"/>
          </a:xfrm>
          <a:custGeom>
            <a:avLst/>
            <a:gdLst/>
            <a:ahLst/>
            <a:cxnLst/>
            <a:rect r="r" b="b" t="t" l="l"/>
            <a:pathLst>
              <a:path h="3514966" w="4602247">
                <a:moveTo>
                  <a:pt x="0" y="0"/>
                </a:moveTo>
                <a:lnTo>
                  <a:pt x="4602247" y="0"/>
                </a:lnTo>
                <a:lnTo>
                  <a:pt x="4602247" y="3514967"/>
                </a:lnTo>
                <a:lnTo>
                  <a:pt x="0" y="3514967"/>
                </a:lnTo>
                <a:lnTo>
                  <a:pt x="0" y="0"/>
                </a:lnTo>
                <a:close/>
              </a:path>
            </a:pathLst>
          </a:custGeom>
          <a:blipFill>
            <a:blip r:embed="rId10"/>
            <a:stretch>
              <a:fillRect l="0" t="0" r="0" b="0"/>
            </a:stretch>
          </a:blipFill>
        </p:spPr>
      </p:sp>
      <p:sp>
        <p:nvSpPr>
          <p:cNvPr name="TextBox 8" id="8"/>
          <p:cNvSpPr txBox="true"/>
          <p:nvPr/>
        </p:nvSpPr>
        <p:spPr>
          <a:xfrm rot="0">
            <a:off x="2419979" y="3200769"/>
            <a:ext cx="13448042" cy="3675913"/>
          </a:xfrm>
          <a:prstGeom prst="rect">
            <a:avLst/>
          </a:prstGeom>
        </p:spPr>
        <p:txBody>
          <a:bodyPr anchor="t" rtlCol="false" tIns="0" lIns="0" bIns="0" rIns="0">
            <a:spAutoFit/>
          </a:bodyPr>
          <a:lstStyle/>
          <a:p>
            <a:pPr algn="ctr">
              <a:lnSpc>
                <a:spcPts val="14740"/>
              </a:lnSpc>
            </a:pPr>
            <a:r>
              <a:rPr lang="en-US" sz="10529" b="true">
                <a:solidFill>
                  <a:srgbClr val="FFFFFF"/>
                </a:solidFill>
                <a:latin typeface="Neue Machina Ultra-Bold"/>
                <a:ea typeface="Neue Machina Ultra-Bold"/>
                <a:cs typeface="Neue Machina Ultra-Bold"/>
                <a:sym typeface="Neue Machina Ultra-Bold"/>
              </a:rPr>
              <a:t>Health Risk</a:t>
            </a:r>
          </a:p>
          <a:p>
            <a:pPr algn="ctr">
              <a:lnSpc>
                <a:spcPts val="14740"/>
              </a:lnSpc>
            </a:pPr>
            <a:r>
              <a:rPr lang="en-US" b="true" sz="10529">
                <a:solidFill>
                  <a:srgbClr val="FFFFFF"/>
                </a:solidFill>
                <a:latin typeface="Neue Machina Ultra-Bold"/>
                <a:ea typeface="Neue Machina Ultra-Bold"/>
                <a:cs typeface="Neue Machina Ultra-Bold"/>
                <a:sym typeface="Neue Machina Ultra-Bold"/>
              </a:rPr>
              <a:t>Prediction</a:t>
            </a:r>
          </a:p>
        </p:txBody>
      </p:sp>
      <p:sp>
        <p:nvSpPr>
          <p:cNvPr name="TextBox 9" id="9"/>
          <p:cNvSpPr txBox="true"/>
          <p:nvPr/>
        </p:nvSpPr>
        <p:spPr>
          <a:xfrm rot="0">
            <a:off x="1028700" y="8103937"/>
            <a:ext cx="6056493" cy="1698249"/>
          </a:xfrm>
          <a:prstGeom prst="rect">
            <a:avLst/>
          </a:prstGeom>
        </p:spPr>
        <p:txBody>
          <a:bodyPr anchor="t" rtlCol="false" tIns="0" lIns="0" bIns="0" rIns="0">
            <a:spAutoFit/>
          </a:bodyPr>
          <a:lstStyle/>
          <a:p>
            <a:pPr algn="l">
              <a:lnSpc>
                <a:spcPts val="4570"/>
              </a:lnSpc>
            </a:pPr>
            <a:r>
              <a:rPr lang="en-US" sz="3264">
                <a:solidFill>
                  <a:srgbClr val="FFFFFF"/>
                </a:solidFill>
                <a:latin typeface="HK Grotesk"/>
                <a:ea typeface="HK Grotesk"/>
                <a:cs typeface="HK Grotesk"/>
                <a:sym typeface="HK Grotesk"/>
              </a:rPr>
              <a:t>Submitted by:</a:t>
            </a:r>
          </a:p>
          <a:p>
            <a:pPr algn="l">
              <a:lnSpc>
                <a:spcPts val="4570"/>
              </a:lnSpc>
            </a:pPr>
            <a:r>
              <a:rPr lang="en-US" sz="3264">
                <a:solidFill>
                  <a:srgbClr val="FFFFFF"/>
                </a:solidFill>
                <a:latin typeface="HK Grotesk"/>
                <a:ea typeface="HK Grotesk"/>
                <a:cs typeface="HK Grotesk"/>
                <a:sym typeface="HK Grotesk"/>
              </a:rPr>
              <a:t>Hardik Raj Kapoor (500107589)</a:t>
            </a:r>
          </a:p>
          <a:p>
            <a:pPr algn="l">
              <a:lnSpc>
                <a:spcPts val="4570"/>
              </a:lnSpc>
            </a:pPr>
            <a:r>
              <a:rPr lang="en-US" sz="3264">
                <a:solidFill>
                  <a:srgbClr val="FFFFFF"/>
                </a:solidFill>
                <a:latin typeface="HK Grotesk"/>
                <a:ea typeface="HK Grotesk"/>
                <a:cs typeface="HK Grotesk"/>
                <a:sym typeface="HK Grotesk"/>
              </a:rPr>
              <a:t>Deepansh Sharma (500110134)</a:t>
            </a:r>
          </a:p>
        </p:txBody>
      </p:sp>
      <p:sp>
        <p:nvSpPr>
          <p:cNvPr name="TextBox 10" id="10"/>
          <p:cNvSpPr txBox="true"/>
          <p:nvPr/>
        </p:nvSpPr>
        <p:spPr>
          <a:xfrm rot="0">
            <a:off x="13949664" y="8661588"/>
            <a:ext cx="3855856" cy="1126749"/>
          </a:xfrm>
          <a:prstGeom prst="rect">
            <a:avLst/>
          </a:prstGeom>
        </p:spPr>
        <p:txBody>
          <a:bodyPr anchor="t" rtlCol="false" tIns="0" lIns="0" bIns="0" rIns="0">
            <a:spAutoFit/>
          </a:bodyPr>
          <a:lstStyle/>
          <a:p>
            <a:pPr algn="l">
              <a:lnSpc>
                <a:spcPts val="4570"/>
              </a:lnSpc>
            </a:pPr>
            <a:r>
              <a:rPr lang="en-US" sz="3264">
                <a:solidFill>
                  <a:srgbClr val="FFFFFF"/>
                </a:solidFill>
                <a:latin typeface="HK Grotesk"/>
                <a:ea typeface="HK Grotesk"/>
                <a:cs typeface="HK Grotesk"/>
                <a:sym typeface="HK Grotesk"/>
              </a:rPr>
              <a:t>Submitted to:</a:t>
            </a:r>
          </a:p>
          <a:p>
            <a:pPr algn="l">
              <a:lnSpc>
                <a:spcPts val="4570"/>
              </a:lnSpc>
            </a:pPr>
            <a:r>
              <a:rPr lang="en-US" sz="3264">
                <a:solidFill>
                  <a:srgbClr val="FFFFFF"/>
                </a:solidFill>
                <a:latin typeface="HK Grotesk"/>
                <a:ea typeface="HK Grotesk"/>
                <a:cs typeface="HK Grotesk"/>
                <a:sym typeface="HK Grotesk"/>
              </a:rPr>
              <a:t>Dr. Achala Shakya</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01204C"/>
        </a:solidFill>
      </p:bgPr>
    </p:bg>
    <p:spTree>
      <p:nvGrpSpPr>
        <p:cNvPr id="1" name=""/>
        <p:cNvGrpSpPr/>
        <p:nvPr/>
      </p:nvGrpSpPr>
      <p:grpSpPr>
        <a:xfrm>
          <a:off x="0" y="0"/>
          <a:ext cx="0" cy="0"/>
          <a:chOff x="0" y="0"/>
          <a:chExt cx="0" cy="0"/>
        </a:xfrm>
      </p:grpSpPr>
      <p:sp>
        <p:nvSpPr>
          <p:cNvPr name="Freeform 2" id="2"/>
          <p:cNvSpPr/>
          <p:nvPr/>
        </p:nvSpPr>
        <p:spPr>
          <a:xfrm flipH="false" flipV="false" rot="0">
            <a:off x="-2168384" y="-2084520"/>
            <a:ext cx="8831880" cy="8831880"/>
          </a:xfrm>
          <a:custGeom>
            <a:avLst/>
            <a:gdLst/>
            <a:ahLst/>
            <a:cxnLst/>
            <a:rect r="r" b="b" t="t" l="l"/>
            <a:pathLst>
              <a:path h="8831880" w="8831880">
                <a:moveTo>
                  <a:pt x="0" y="0"/>
                </a:moveTo>
                <a:lnTo>
                  <a:pt x="8831880" y="0"/>
                </a:lnTo>
                <a:lnTo>
                  <a:pt x="8831880" y="8831880"/>
                </a:lnTo>
                <a:lnTo>
                  <a:pt x="0" y="883188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3008264" y="99307"/>
            <a:ext cx="6511191" cy="11280306"/>
          </a:xfrm>
          <a:custGeom>
            <a:avLst/>
            <a:gdLst/>
            <a:ahLst/>
            <a:cxnLst/>
            <a:rect r="r" b="b" t="t" l="l"/>
            <a:pathLst>
              <a:path h="11280306" w="6511191">
                <a:moveTo>
                  <a:pt x="0" y="0"/>
                </a:moveTo>
                <a:lnTo>
                  <a:pt x="6511190" y="0"/>
                </a:lnTo>
                <a:lnTo>
                  <a:pt x="6511190" y="11280306"/>
                </a:lnTo>
                <a:lnTo>
                  <a:pt x="0" y="11280306"/>
                </a:lnTo>
                <a:lnTo>
                  <a:pt x="0" y="0"/>
                </a:lnTo>
                <a:close/>
              </a:path>
            </a:pathLst>
          </a:custGeom>
          <a:blipFill>
            <a:blip r:embed="rId4">
              <a:extLst>
                <a:ext uri="{96DAC541-7B7A-43D3-8B79-37D633B846F1}">
                  <asvg:svgBlip xmlns:asvg="http://schemas.microsoft.com/office/drawing/2016/SVG/main" r:embed="rId5"/>
                </a:ext>
              </a:extLst>
            </a:blip>
            <a:stretch>
              <a:fillRect l="-6862" t="0" r="-66382" b="0"/>
            </a:stretch>
          </a:blipFill>
        </p:spPr>
      </p:sp>
      <p:sp>
        <p:nvSpPr>
          <p:cNvPr name="Freeform 4" id="4"/>
          <p:cNvSpPr/>
          <p:nvPr/>
        </p:nvSpPr>
        <p:spPr>
          <a:xfrm flipH="false" flipV="false" rot="4238979">
            <a:off x="-345749" y="-2366999"/>
            <a:ext cx="3493701" cy="5774713"/>
          </a:xfrm>
          <a:custGeom>
            <a:avLst/>
            <a:gdLst/>
            <a:ahLst/>
            <a:cxnLst/>
            <a:rect r="r" b="b" t="t" l="l"/>
            <a:pathLst>
              <a:path h="5774713" w="3493701">
                <a:moveTo>
                  <a:pt x="0" y="0"/>
                </a:moveTo>
                <a:lnTo>
                  <a:pt x="3493702" y="0"/>
                </a:lnTo>
                <a:lnTo>
                  <a:pt x="3493702" y="5774713"/>
                </a:lnTo>
                <a:lnTo>
                  <a:pt x="0" y="5774713"/>
                </a:lnTo>
                <a:lnTo>
                  <a:pt x="0" y="0"/>
                </a:lnTo>
                <a:close/>
              </a:path>
            </a:pathLst>
          </a:custGeom>
          <a:blipFill>
            <a:blip r:embed="rId6"/>
            <a:stretch>
              <a:fillRect l="0" t="0" r="0" b="0"/>
            </a:stretch>
          </a:blipFill>
        </p:spPr>
      </p:sp>
      <p:sp>
        <p:nvSpPr>
          <p:cNvPr name="Freeform 5" id="5"/>
          <p:cNvSpPr/>
          <p:nvPr/>
        </p:nvSpPr>
        <p:spPr>
          <a:xfrm flipH="false" flipV="false" rot="-3223036">
            <a:off x="15631061" y="3684321"/>
            <a:ext cx="6022673" cy="3553377"/>
          </a:xfrm>
          <a:custGeom>
            <a:avLst/>
            <a:gdLst/>
            <a:ahLst/>
            <a:cxnLst/>
            <a:rect r="r" b="b" t="t" l="l"/>
            <a:pathLst>
              <a:path h="3553377" w="6022673">
                <a:moveTo>
                  <a:pt x="0" y="0"/>
                </a:moveTo>
                <a:lnTo>
                  <a:pt x="6022673" y="0"/>
                </a:lnTo>
                <a:lnTo>
                  <a:pt x="6022673" y="3553377"/>
                </a:lnTo>
                <a:lnTo>
                  <a:pt x="0" y="3553377"/>
                </a:lnTo>
                <a:lnTo>
                  <a:pt x="0" y="0"/>
                </a:lnTo>
                <a:close/>
              </a:path>
            </a:pathLst>
          </a:custGeom>
          <a:blipFill>
            <a:blip r:embed="rId7"/>
            <a:stretch>
              <a:fillRect l="0" t="0" r="0" b="0"/>
            </a:stretch>
          </a:blipFill>
        </p:spPr>
      </p:sp>
      <p:sp>
        <p:nvSpPr>
          <p:cNvPr name="TextBox 6" id="6"/>
          <p:cNvSpPr txBox="true"/>
          <p:nvPr/>
        </p:nvSpPr>
        <p:spPr>
          <a:xfrm rot="0">
            <a:off x="5584449" y="85886"/>
            <a:ext cx="7119102" cy="1685603"/>
          </a:xfrm>
          <a:prstGeom prst="rect">
            <a:avLst/>
          </a:prstGeom>
        </p:spPr>
        <p:txBody>
          <a:bodyPr anchor="t" rtlCol="false" tIns="0" lIns="0" bIns="0" rIns="0">
            <a:spAutoFit/>
          </a:bodyPr>
          <a:lstStyle/>
          <a:p>
            <a:pPr algn="ctr">
              <a:lnSpc>
                <a:spcPts val="13667"/>
              </a:lnSpc>
            </a:pPr>
            <a:r>
              <a:rPr lang="en-US" b="true" sz="9762">
                <a:solidFill>
                  <a:srgbClr val="FFFFFF"/>
                </a:solidFill>
                <a:latin typeface="Neue Machina Ultra-Bold"/>
                <a:ea typeface="Neue Machina Ultra-Bold"/>
                <a:cs typeface="Neue Machina Ultra-Bold"/>
                <a:sym typeface="Neue Machina Ultra-Bold"/>
              </a:rPr>
              <a:t>Results</a:t>
            </a:r>
          </a:p>
        </p:txBody>
      </p:sp>
      <p:sp>
        <p:nvSpPr>
          <p:cNvPr name="TextBox 7" id="7"/>
          <p:cNvSpPr txBox="true"/>
          <p:nvPr/>
        </p:nvSpPr>
        <p:spPr>
          <a:xfrm rot="0">
            <a:off x="1915964" y="2682252"/>
            <a:ext cx="14456072" cy="6257608"/>
          </a:xfrm>
          <a:prstGeom prst="rect">
            <a:avLst/>
          </a:prstGeom>
        </p:spPr>
        <p:txBody>
          <a:bodyPr anchor="t" rtlCol="false" tIns="0" lIns="0" bIns="0" rIns="0">
            <a:spAutoFit/>
          </a:bodyPr>
          <a:lstStyle/>
          <a:p>
            <a:pPr algn="just" marL="539748" indent="-269874" lvl="1">
              <a:lnSpc>
                <a:spcPts val="4074"/>
              </a:lnSpc>
              <a:buFont typeface="Arial"/>
              <a:buChar char="•"/>
            </a:pPr>
            <a:r>
              <a:rPr lang="en-US" b="true" sz="2499">
                <a:solidFill>
                  <a:srgbClr val="FFFFFF"/>
                </a:solidFill>
                <a:latin typeface="Montserrat Bold"/>
                <a:ea typeface="Montserrat Bold"/>
                <a:cs typeface="Montserrat Bold"/>
                <a:sym typeface="Montserrat Bold"/>
              </a:rPr>
              <a:t>Health Risk Insights:</a:t>
            </a:r>
          </a:p>
          <a:p>
            <a:pPr algn="just" marL="863601" indent="-287867" lvl="2">
              <a:lnSpc>
                <a:spcPts val="3260"/>
              </a:lnSpc>
              <a:buFont typeface="Arial"/>
              <a:buChar char="⚬"/>
            </a:pPr>
            <a:r>
              <a:rPr lang="en-US" sz="2000">
                <a:solidFill>
                  <a:srgbClr val="FFFFFF"/>
                </a:solidFill>
                <a:latin typeface="Montserrat"/>
                <a:ea typeface="Montserrat"/>
                <a:cs typeface="Montserrat"/>
                <a:sym typeface="Montserrat"/>
              </a:rPr>
              <a:t>Environmental Impact on Health:</a:t>
            </a:r>
          </a:p>
          <a:p>
            <a:pPr algn="just" marL="1295402" indent="-323850" lvl="3">
              <a:lnSpc>
                <a:spcPts val="3260"/>
              </a:lnSpc>
              <a:buFont typeface="Arial"/>
              <a:buChar char="￭"/>
            </a:pPr>
            <a:r>
              <a:rPr lang="en-US" sz="2000">
                <a:solidFill>
                  <a:srgbClr val="FFFFFF"/>
                </a:solidFill>
                <a:latin typeface="Montserrat"/>
                <a:ea typeface="Montserrat"/>
                <a:cs typeface="Montserrat"/>
                <a:sym typeface="Montserrat"/>
              </a:rPr>
              <a:t>Air Quality: High PM2.5 and NO2 levels correlate with higher health risks (e.g., PM2.5 &gt; 35 µg/m³ linked to respiratory diseases)</a:t>
            </a:r>
          </a:p>
          <a:p>
            <a:pPr algn="just" marL="1295402" indent="-323850" lvl="3">
              <a:lnSpc>
                <a:spcPts val="3260"/>
              </a:lnSpc>
              <a:buFont typeface="Arial"/>
              <a:buChar char="￭"/>
            </a:pPr>
            <a:r>
              <a:rPr lang="en-US" sz="2000">
                <a:solidFill>
                  <a:srgbClr val="FFFFFF"/>
                </a:solidFill>
                <a:latin typeface="Montserrat"/>
                <a:ea typeface="Montserrat"/>
                <a:cs typeface="Montserrat"/>
                <a:sym typeface="Montserrat"/>
              </a:rPr>
              <a:t>Temperature Variability: Cities with higher fluctuations linked to increased cardiovascular risks (correlation coefficient of 0.65 with HRI)</a:t>
            </a:r>
          </a:p>
          <a:p>
            <a:pPr algn="just" marL="1295402" indent="-323850" lvl="3">
              <a:lnSpc>
                <a:spcPts val="3260"/>
              </a:lnSpc>
              <a:buFont typeface="Arial"/>
              <a:buChar char="￭"/>
            </a:pPr>
            <a:r>
              <a:rPr lang="en-US" sz="2000">
                <a:solidFill>
                  <a:srgbClr val="FFFFFF"/>
                </a:solidFill>
                <a:latin typeface="Montserrat"/>
                <a:ea typeface="Montserrat"/>
                <a:cs typeface="Montserrat"/>
                <a:sym typeface="Montserrat"/>
              </a:rPr>
              <a:t>Humidity: Humidity levels above 70% associated with increased asthma risks</a:t>
            </a:r>
          </a:p>
          <a:p>
            <a:pPr algn="just">
              <a:lnSpc>
                <a:spcPts val="3260"/>
              </a:lnSpc>
            </a:pPr>
          </a:p>
          <a:p>
            <a:pPr algn="just" marL="863601" indent="-287867" lvl="2">
              <a:lnSpc>
                <a:spcPts val="3260"/>
              </a:lnSpc>
              <a:buFont typeface="Arial"/>
              <a:buChar char="⚬"/>
            </a:pPr>
            <a:r>
              <a:rPr lang="en-US" sz="2000">
                <a:solidFill>
                  <a:srgbClr val="FFFFFF"/>
                </a:solidFill>
                <a:latin typeface="Montserrat"/>
                <a:ea typeface="Montserrat"/>
                <a:cs typeface="Montserrat"/>
                <a:sym typeface="Montserrat"/>
              </a:rPr>
              <a:t>City-Specific Risk Profiles:</a:t>
            </a:r>
          </a:p>
          <a:p>
            <a:pPr algn="just" marL="1295402" indent="-323850" lvl="3">
              <a:lnSpc>
                <a:spcPts val="3260"/>
              </a:lnSpc>
              <a:buFont typeface="Arial"/>
              <a:buChar char="￭"/>
            </a:pPr>
            <a:r>
              <a:rPr lang="en-US" sz="2000">
                <a:solidFill>
                  <a:srgbClr val="FFFFFF"/>
                </a:solidFill>
                <a:latin typeface="Montserrat"/>
                <a:ea typeface="Montserrat"/>
                <a:cs typeface="Montserrat"/>
                <a:sym typeface="Montserrat"/>
              </a:rPr>
              <a:t>High-Risk Cities: Delhi, Lagos (HRI &gt; 75) with recommendations to stay indoors and use air purifiers</a:t>
            </a:r>
          </a:p>
          <a:p>
            <a:pPr algn="just" marL="1295402" indent="-323850" lvl="3">
              <a:lnSpc>
                <a:spcPts val="3260"/>
              </a:lnSpc>
              <a:buFont typeface="Arial"/>
              <a:buChar char="￭"/>
            </a:pPr>
            <a:r>
              <a:rPr lang="en-US" sz="2000">
                <a:solidFill>
                  <a:srgbClr val="FFFFFF"/>
                </a:solidFill>
                <a:latin typeface="Montserrat"/>
                <a:ea typeface="Montserrat"/>
                <a:cs typeface="Montserrat"/>
                <a:sym typeface="Montserrat"/>
              </a:rPr>
              <a:t>Moderate-Risk Cities: Los Angeles, Mumbai (HRI 50-70) with general cardiovascular health recommendations</a:t>
            </a:r>
          </a:p>
          <a:p>
            <a:pPr algn="just" marL="1295402" indent="-323850" lvl="3">
              <a:lnSpc>
                <a:spcPts val="3260"/>
              </a:lnSpc>
              <a:buFont typeface="Arial"/>
              <a:buChar char="￭"/>
            </a:pPr>
            <a:r>
              <a:rPr lang="en-US" sz="2000">
                <a:solidFill>
                  <a:srgbClr val="FFFFFF"/>
                </a:solidFill>
                <a:latin typeface="Montserrat"/>
                <a:ea typeface="Montserrat"/>
                <a:cs typeface="Montserrat"/>
                <a:sym typeface="Montserrat"/>
              </a:rPr>
              <a:t>Low-Risk Cities: Stockholm, Wellington (HRI &lt; 40) with suggestions for outdoor activities and awareness</a:t>
            </a:r>
          </a:p>
          <a:p>
            <a:pPr algn="just">
              <a:lnSpc>
                <a:spcPts val="2800"/>
              </a:lnSpc>
            </a:pP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01204C"/>
        </a:solidFill>
      </p:bgPr>
    </p:bg>
    <p:spTree>
      <p:nvGrpSpPr>
        <p:cNvPr id="1" name=""/>
        <p:cNvGrpSpPr/>
        <p:nvPr/>
      </p:nvGrpSpPr>
      <p:grpSpPr>
        <a:xfrm>
          <a:off x="0" y="0"/>
          <a:ext cx="0" cy="0"/>
          <a:chOff x="0" y="0"/>
          <a:chExt cx="0" cy="0"/>
        </a:xfrm>
      </p:grpSpPr>
      <p:sp>
        <p:nvSpPr>
          <p:cNvPr name="Freeform 2" id="2"/>
          <p:cNvSpPr/>
          <p:nvPr/>
        </p:nvSpPr>
        <p:spPr>
          <a:xfrm flipH="false" flipV="false" rot="0">
            <a:off x="-2168384" y="-2084520"/>
            <a:ext cx="8831880" cy="8831880"/>
          </a:xfrm>
          <a:custGeom>
            <a:avLst/>
            <a:gdLst/>
            <a:ahLst/>
            <a:cxnLst/>
            <a:rect r="r" b="b" t="t" l="l"/>
            <a:pathLst>
              <a:path h="8831880" w="8831880">
                <a:moveTo>
                  <a:pt x="0" y="0"/>
                </a:moveTo>
                <a:lnTo>
                  <a:pt x="8831880" y="0"/>
                </a:lnTo>
                <a:lnTo>
                  <a:pt x="8831880" y="8831880"/>
                </a:lnTo>
                <a:lnTo>
                  <a:pt x="0" y="883188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3008264" y="99307"/>
            <a:ext cx="6511191" cy="11280306"/>
          </a:xfrm>
          <a:custGeom>
            <a:avLst/>
            <a:gdLst/>
            <a:ahLst/>
            <a:cxnLst/>
            <a:rect r="r" b="b" t="t" l="l"/>
            <a:pathLst>
              <a:path h="11280306" w="6511191">
                <a:moveTo>
                  <a:pt x="0" y="0"/>
                </a:moveTo>
                <a:lnTo>
                  <a:pt x="6511190" y="0"/>
                </a:lnTo>
                <a:lnTo>
                  <a:pt x="6511190" y="11280306"/>
                </a:lnTo>
                <a:lnTo>
                  <a:pt x="0" y="11280306"/>
                </a:lnTo>
                <a:lnTo>
                  <a:pt x="0" y="0"/>
                </a:lnTo>
                <a:close/>
              </a:path>
            </a:pathLst>
          </a:custGeom>
          <a:blipFill>
            <a:blip r:embed="rId4">
              <a:extLst>
                <a:ext uri="{96DAC541-7B7A-43D3-8B79-37D633B846F1}">
                  <asvg:svgBlip xmlns:asvg="http://schemas.microsoft.com/office/drawing/2016/SVG/main" r:embed="rId5"/>
                </a:ext>
              </a:extLst>
            </a:blip>
            <a:stretch>
              <a:fillRect l="-6862" t="0" r="-66382" b="0"/>
            </a:stretch>
          </a:blipFill>
        </p:spPr>
      </p:sp>
      <p:sp>
        <p:nvSpPr>
          <p:cNvPr name="Freeform 4" id="4"/>
          <p:cNvSpPr/>
          <p:nvPr/>
        </p:nvSpPr>
        <p:spPr>
          <a:xfrm flipH="false" flipV="false" rot="4238979">
            <a:off x="-345749" y="-2366999"/>
            <a:ext cx="3493701" cy="5774713"/>
          </a:xfrm>
          <a:custGeom>
            <a:avLst/>
            <a:gdLst/>
            <a:ahLst/>
            <a:cxnLst/>
            <a:rect r="r" b="b" t="t" l="l"/>
            <a:pathLst>
              <a:path h="5774713" w="3493701">
                <a:moveTo>
                  <a:pt x="0" y="0"/>
                </a:moveTo>
                <a:lnTo>
                  <a:pt x="3493702" y="0"/>
                </a:lnTo>
                <a:lnTo>
                  <a:pt x="3493702" y="5774713"/>
                </a:lnTo>
                <a:lnTo>
                  <a:pt x="0" y="5774713"/>
                </a:lnTo>
                <a:lnTo>
                  <a:pt x="0" y="0"/>
                </a:lnTo>
                <a:close/>
              </a:path>
            </a:pathLst>
          </a:custGeom>
          <a:blipFill>
            <a:blip r:embed="rId6"/>
            <a:stretch>
              <a:fillRect l="0" t="0" r="0" b="0"/>
            </a:stretch>
          </a:blipFill>
        </p:spPr>
      </p:sp>
      <p:sp>
        <p:nvSpPr>
          <p:cNvPr name="Freeform 5" id="5"/>
          <p:cNvSpPr/>
          <p:nvPr/>
        </p:nvSpPr>
        <p:spPr>
          <a:xfrm flipH="false" flipV="false" rot="-3223036">
            <a:off x="15631061" y="3684321"/>
            <a:ext cx="6022673" cy="3553377"/>
          </a:xfrm>
          <a:custGeom>
            <a:avLst/>
            <a:gdLst/>
            <a:ahLst/>
            <a:cxnLst/>
            <a:rect r="r" b="b" t="t" l="l"/>
            <a:pathLst>
              <a:path h="3553377" w="6022673">
                <a:moveTo>
                  <a:pt x="0" y="0"/>
                </a:moveTo>
                <a:lnTo>
                  <a:pt x="6022673" y="0"/>
                </a:lnTo>
                <a:lnTo>
                  <a:pt x="6022673" y="3553377"/>
                </a:lnTo>
                <a:lnTo>
                  <a:pt x="0" y="3553377"/>
                </a:lnTo>
                <a:lnTo>
                  <a:pt x="0" y="0"/>
                </a:lnTo>
                <a:close/>
              </a:path>
            </a:pathLst>
          </a:custGeom>
          <a:blipFill>
            <a:blip r:embed="rId7"/>
            <a:stretch>
              <a:fillRect l="0" t="0" r="0" b="0"/>
            </a:stretch>
          </a:blipFill>
        </p:spPr>
      </p:sp>
      <p:grpSp>
        <p:nvGrpSpPr>
          <p:cNvPr name="Group 6" id="6"/>
          <p:cNvGrpSpPr/>
          <p:nvPr/>
        </p:nvGrpSpPr>
        <p:grpSpPr>
          <a:xfrm rot="0">
            <a:off x="4094003" y="2331420"/>
            <a:ext cx="10099995" cy="7030115"/>
            <a:chOff x="0" y="0"/>
            <a:chExt cx="13466660" cy="9373486"/>
          </a:xfrm>
        </p:grpSpPr>
        <p:sp>
          <p:nvSpPr>
            <p:cNvPr name="Freeform 7" id="7"/>
            <p:cNvSpPr/>
            <p:nvPr/>
          </p:nvSpPr>
          <p:spPr>
            <a:xfrm flipH="false" flipV="false" rot="0">
              <a:off x="0" y="0"/>
              <a:ext cx="11145107" cy="9373486"/>
            </a:xfrm>
            <a:custGeom>
              <a:avLst/>
              <a:gdLst/>
              <a:ahLst/>
              <a:cxnLst/>
              <a:rect r="r" b="b" t="t" l="l"/>
              <a:pathLst>
                <a:path h="9373486" w="11145107">
                  <a:moveTo>
                    <a:pt x="0" y="0"/>
                  </a:moveTo>
                  <a:lnTo>
                    <a:pt x="11145107" y="0"/>
                  </a:lnTo>
                  <a:lnTo>
                    <a:pt x="11145107" y="9373486"/>
                  </a:lnTo>
                  <a:lnTo>
                    <a:pt x="0" y="9373486"/>
                  </a:lnTo>
                  <a:lnTo>
                    <a:pt x="0" y="0"/>
                  </a:lnTo>
                  <a:close/>
                </a:path>
              </a:pathLst>
            </a:custGeom>
            <a:blipFill>
              <a:blip r:embed="rId8"/>
              <a:stretch>
                <a:fillRect l="0" t="0" r="0" b="0"/>
              </a:stretch>
            </a:blipFill>
          </p:spPr>
        </p:sp>
        <p:sp>
          <p:nvSpPr>
            <p:cNvPr name="Freeform 8" id="8"/>
            <p:cNvSpPr/>
            <p:nvPr/>
          </p:nvSpPr>
          <p:spPr>
            <a:xfrm flipH="false" flipV="false" rot="0">
              <a:off x="11145107" y="0"/>
              <a:ext cx="2321552" cy="9373486"/>
            </a:xfrm>
            <a:custGeom>
              <a:avLst/>
              <a:gdLst/>
              <a:ahLst/>
              <a:cxnLst/>
              <a:rect r="r" b="b" t="t" l="l"/>
              <a:pathLst>
                <a:path h="9373486" w="2321552">
                  <a:moveTo>
                    <a:pt x="0" y="0"/>
                  </a:moveTo>
                  <a:lnTo>
                    <a:pt x="2321553" y="0"/>
                  </a:lnTo>
                  <a:lnTo>
                    <a:pt x="2321553" y="9373486"/>
                  </a:lnTo>
                  <a:lnTo>
                    <a:pt x="0" y="9373486"/>
                  </a:lnTo>
                  <a:lnTo>
                    <a:pt x="0" y="0"/>
                  </a:lnTo>
                  <a:close/>
                </a:path>
              </a:pathLst>
            </a:custGeom>
            <a:blipFill>
              <a:blip r:embed="rId9"/>
              <a:stretch>
                <a:fillRect l="0" t="0" r="0" b="0"/>
              </a:stretch>
            </a:blipFill>
          </p:spPr>
        </p:sp>
      </p:grpSp>
      <p:sp>
        <p:nvSpPr>
          <p:cNvPr name="TextBox 9" id="9"/>
          <p:cNvSpPr txBox="true"/>
          <p:nvPr/>
        </p:nvSpPr>
        <p:spPr>
          <a:xfrm rot="0">
            <a:off x="5584449" y="591298"/>
            <a:ext cx="7119102" cy="1685603"/>
          </a:xfrm>
          <a:prstGeom prst="rect">
            <a:avLst/>
          </a:prstGeom>
        </p:spPr>
        <p:txBody>
          <a:bodyPr anchor="t" rtlCol="false" tIns="0" lIns="0" bIns="0" rIns="0">
            <a:spAutoFit/>
          </a:bodyPr>
          <a:lstStyle/>
          <a:p>
            <a:pPr algn="ctr">
              <a:lnSpc>
                <a:spcPts val="13667"/>
              </a:lnSpc>
            </a:pPr>
            <a:r>
              <a:rPr lang="en-US" b="true" sz="9762">
                <a:solidFill>
                  <a:srgbClr val="FFFFFF"/>
                </a:solidFill>
                <a:latin typeface="Neue Machina Ultra-Bold"/>
                <a:ea typeface="Neue Machina Ultra-Bold"/>
                <a:cs typeface="Neue Machina Ultra-Bold"/>
                <a:sym typeface="Neue Machina Ultra-Bold"/>
              </a:rPr>
              <a:t>Outputs</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01204C"/>
        </a:solidFill>
      </p:bgPr>
    </p:bg>
    <p:spTree>
      <p:nvGrpSpPr>
        <p:cNvPr id="1" name=""/>
        <p:cNvGrpSpPr/>
        <p:nvPr/>
      </p:nvGrpSpPr>
      <p:grpSpPr>
        <a:xfrm>
          <a:off x="0" y="0"/>
          <a:ext cx="0" cy="0"/>
          <a:chOff x="0" y="0"/>
          <a:chExt cx="0" cy="0"/>
        </a:xfrm>
      </p:grpSpPr>
      <p:sp>
        <p:nvSpPr>
          <p:cNvPr name="Freeform 2" id="2"/>
          <p:cNvSpPr/>
          <p:nvPr/>
        </p:nvSpPr>
        <p:spPr>
          <a:xfrm flipH="false" flipV="false" rot="0">
            <a:off x="-2168384" y="-2084520"/>
            <a:ext cx="8831880" cy="8831880"/>
          </a:xfrm>
          <a:custGeom>
            <a:avLst/>
            <a:gdLst/>
            <a:ahLst/>
            <a:cxnLst/>
            <a:rect r="r" b="b" t="t" l="l"/>
            <a:pathLst>
              <a:path h="8831880" w="8831880">
                <a:moveTo>
                  <a:pt x="0" y="0"/>
                </a:moveTo>
                <a:lnTo>
                  <a:pt x="8831880" y="0"/>
                </a:lnTo>
                <a:lnTo>
                  <a:pt x="8831880" y="8831880"/>
                </a:lnTo>
                <a:lnTo>
                  <a:pt x="0" y="883188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3008264" y="99307"/>
            <a:ext cx="6511191" cy="11280306"/>
          </a:xfrm>
          <a:custGeom>
            <a:avLst/>
            <a:gdLst/>
            <a:ahLst/>
            <a:cxnLst/>
            <a:rect r="r" b="b" t="t" l="l"/>
            <a:pathLst>
              <a:path h="11280306" w="6511191">
                <a:moveTo>
                  <a:pt x="0" y="0"/>
                </a:moveTo>
                <a:lnTo>
                  <a:pt x="6511190" y="0"/>
                </a:lnTo>
                <a:lnTo>
                  <a:pt x="6511190" y="11280306"/>
                </a:lnTo>
                <a:lnTo>
                  <a:pt x="0" y="11280306"/>
                </a:lnTo>
                <a:lnTo>
                  <a:pt x="0" y="0"/>
                </a:lnTo>
                <a:close/>
              </a:path>
            </a:pathLst>
          </a:custGeom>
          <a:blipFill>
            <a:blip r:embed="rId4">
              <a:extLst>
                <a:ext uri="{96DAC541-7B7A-43D3-8B79-37D633B846F1}">
                  <asvg:svgBlip xmlns:asvg="http://schemas.microsoft.com/office/drawing/2016/SVG/main" r:embed="rId5"/>
                </a:ext>
              </a:extLst>
            </a:blip>
            <a:stretch>
              <a:fillRect l="-6862" t="0" r="-66382" b="0"/>
            </a:stretch>
          </a:blipFill>
        </p:spPr>
      </p:sp>
      <p:sp>
        <p:nvSpPr>
          <p:cNvPr name="Freeform 4" id="4"/>
          <p:cNvSpPr/>
          <p:nvPr/>
        </p:nvSpPr>
        <p:spPr>
          <a:xfrm flipH="false" flipV="false" rot="4238979">
            <a:off x="-345749" y="-2366999"/>
            <a:ext cx="3493701" cy="5774713"/>
          </a:xfrm>
          <a:custGeom>
            <a:avLst/>
            <a:gdLst/>
            <a:ahLst/>
            <a:cxnLst/>
            <a:rect r="r" b="b" t="t" l="l"/>
            <a:pathLst>
              <a:path h="5774713" w="3493701">
                <a:moveTo>
                  <a:pt x="0" y="0"/>
                </a:moveTo>
                <a:lnTo>
                  <a:pt x="3493702" y="0"/>
                </a:lnTo>
                <a:lnTo>
                  <a:pt x="3493702" y="5774713"/>
                </a:lnTo>
                <a:lnTo>
                  <a:pt x="0" y="5774713"/>
                </a:lnTo>
                <a:lnTo>
                  <a:pt x="0" y="0"/>
                </a:lnTo>
                <a:close/>
              </a:path>
            </a:pathLst>
          </a:custGeom>
          <a:blipFill>
            <a:blip r:embed="rId6"/>
            <a:stretch>
              <a:fillRect l="0" t="0" r="0" b="0"/>
            </a:stretch>
          </a:blipFill>
        </p:spPr>
      </p:sp>
      <p:sp>
        <p:nvSpPr>
          <p:cNvPr name="Freeform 5" id="5"/>
          <p:cNvSpPr/>
          <p:nvPr/>
        </p:nvSpPr>
        <p:spPr>
          <a:xfrm flipH="false" flipV="false" rot="-3223036">
            <a:off x="15631061" y="3684321"/>
            <a:ext cx="6022673" cy="3553377"/>
          </a:xfrm>
          <a:custGeom>
            <a:avLst/>
            <a:gdLst/>
            <a:ahLst/>
            <a:cxnLst/>
            <a:rect r="r" b="b" t="t" l="l"/>
            <a:pathLst>
              <a:path h="3553377" w="6022673">
                <a:moveTo>
                  <a:pt x="0" y="0"/>
                </a:moveTo>
                <a:lnTo>
                  <a:pt x="6022673" y="0"/>
                </a:lnTo>
                <a:lnTo>
                  <a:pt x="6022673" y="3553377"/>
                </a:lnTo>
                <a:lnTo>
                  <a:pt x="0" y="3553377"/>
                </a:lnTo>
                <a:lnTo>
                  <a:pt x="0" y="0"/>
                </a:lnTo>
                <a:close/>
              </a:path>
            </a:pathLst>
          </a:custGeom>
          <a:blipFill>
            <a:blip r:embed="rId7"/>
            <a:stretch>
              <a:fillRect l="0" t="0" r="0" b="0"/>
            </a:stretch>
          </a:blipFill>
        </p:spPr>
      </p:sp>
      <p:sp>
        <p:nvSpPr>
          <p:cNvPr name="Freeform 6" id="6"/>
          <p:cNvSpPr/>
          <p:nvPr/>
        </p:nvSpPr>
        <p:spPr>
          <a:xfrm flipH="false" flipV="false" rot="0">
            <a:off x="617876" y="3622092"/>
            <a:ext cx="8526124" cy="4234736"/>
          </a:xfrm>
          <a:custGeom>
            <a:avLst/>
            <a:gdLst/>
            <a:ahLst/>
            <a:cxnLst/>
            <a:rect r="r" b="b" t="t" l="l"/>
            <a:pathLst>
              <a:path h="4234736" w="8526124">
                <a:moveTo>
                  <a:pt x="0" y="0"/>
                </a:moveTo>
                <a:lnTo>
                  <a:pt x="8526124" y="0"/>
                </a:lnTo>
                <a:lnTo>
                  <a:pt x="8526124" y="4234736"/>
                </a:lnTo>
                <a:lnTo>
                  <a:pt x="0" y="4234736"/>
                </a:lnTo>
                <a:lnTo>
                  <a:pt x="0" y="0"/>
                </a:lnTo>
                <a:close/>
              </a:path>
            </a:pathLst>
          </a:custGeom>
          <a:blipFill>
            <a:blip r:embed="rId8"/>
            <a:stretch>
              <a:fillRect l="0" t="0" r="0" b="0"/>
            </a:stretch>
          </a:blipFill>
        </p:spPr>
      </p:sp>
      <p:sp>
        <p:nvSpPr>
          <p:cNvPr name="Freeform 7" id="7"/>
          <p:cNvSpPr/>
          <p:nvPr/>
        </p:nvSpPr>
        <p:spPr>
          <a:xfrm flipH="false" flipV="false" rot="0">
            <a:off x="9506911" y="2984565"/>
            <a:ext cx="8292235" cy="5509791"/>
          </a:xfrm>
          <a:custGeom>
            <a:avLst/>
            <a:gdLst/>
            <a:ahLst/>
            <a:cxnLst/>
            <a:rect r="r" b="b" t="t" l="l"/>
            <a:pathLst>
              <a:path h="5509791" w="8292235">
                <a:moveTo>
                  <a:pt x="0" y="0"/>
                </a:moveTo>
                <a:lnTo>
                  <a:pt x="8292235" y="0"/>
                </a:lnTo>
                <a:lnTo>
                  <a:pt x="8292235" y="5509791"/>
                </a:lnTo>
                <a:lnTo>
                  <a:pt x="0" y="5509791"/>
                </a:lnTo>
                <a:lnTo>
                  <a:pt x="0" y="0"/>
                </a:lnTo>
                <a:close/>
              </a:path>
            </a:pathLst>
          </a:custGeom>
          <a:blipFill>
            <a:blip r:embed="rId9"/>
            <a:stretch>
              <a:fillRect l="0" t="0" r="0" b="0"/>
            </a:stretch>
          </a:blipFill>
        </p:spPr>
      </p:sp>
      <p:sp>
        <p:nvSpPr>
          <p:cNvPr name="TextBox 8" id="8"/>
          <p:cNvSpPr txBox="true"/>
          <p:nvPr/>
        </p:nvSpPr>
        <p:spPr>
          <a:xfrm rot="0">
            <a:off x="5584449" y="591298"/>
            <a:ext cx="7119102" cy="1685603"/>
          </a:xfrm>
          <a:prstGeom prst="rect">
            <a:avLst/>
          </a:prstGeom>
        </p:spPr>
        <p:txBody>
          <a:bodyPr anchor="t" rtlCol="false" tIns="0" lIns="0" bIns="0" rIns="0">
            <a:spAutoFit/>
          </a:bodyPr>
          <a:lstStyle/>
          <a:p>
            <a:pPr algn="ctr">
              <a:lnSpc>
                <a:spcPts val="13667"/>
              </a:lnSpc>
            </a:pPr>
            <a:r>
              <a:rPr lang="en-US" b="true" sz="9762">
                <a:solidFill>
                  <a:srgbClr val="FFFFFF"/>
                </a:solidFill>
                <a:latin typeface="Neue Machina Ultra-Bold"/>
                <a:ea typeface="Neue Machina Ultra-Bold"/>
                <a:cs typeface="Neue Machina Ultra-Bold"/>
                <a:sym typeface="Neue Machina Ultra-Bold"/>
              </a:rPr>
              <a:t>Outputs</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01204C"/>
        </a:solidFill>
      </p:bgPr>
    </p:bg>
    <p:spTree>
      <p:nvGrpSpPr>
        <p:cNvPr id="1" name=""/>
        <p:cNvGrpSpPr/>
        <p:nvPr/>
      </p:nvGrpSpPr>
      <p:grpSpPr>
        <a:xfrm>
          <a:off x="0" y="0"/>
          <a:ext cx="0" cy="0"/>
          <a:chOff x="0" y="0"/>
          <a:chExt cx="0" cy="0"/>
        </a:xfrm>
      </p:grpSpPr>
      <p:sp>
        <p:nvSpPr>
          <p:cNvPr name="Freeform 2" id="2"/>
          <p:cNvSpPr/>
          <p:nvPr/>
        </p:nvSpPr>
        <p:spPr>
          <a:xfrm flipH="false" flipV="false" rot="0">
            <a:off x="-2168384" y="-2084520"/>
            <a:ext cx="8831880" cy="8831880"/>
          </a:xfrm>
          <a:custGeom>
            <a:avLst/>
            <a:gdLst/>
            <a:ahLst/>
            <a:cxnLst/>
            <a:rect r="r" b="b" t="t" l="l"/>
            <a:pathLst>
              <a:path h="8831880" w="8831880">
                <a:moveTo>
                  <a:pt x="0" y="0"/>
                </a:moveTo>
                <a:lnTo>
                  <a:pt x="8831880" y="0"/>
                </a:lnTo>
                <a:lnTo>
                  <a:pt x="8831880" y="8831880"/>
                </a:lnTo>
                <a:lnTo>
                  <a:pt x="0" y="883188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3008264" y="99307"/>
            <a:ext cx="6511191" cy="11280306"/>
          </a:xfrm>
          <a:custGeom>
            <a:avLst/>
            <a:gdLst/>
            <a:ahLst/>
            <a:cxnLst/>
            <a:rect r="r" b="b" t="t" l="l"/>
            <a:pathLst>
              <a:path h="11280306" w="6511191">
                <a:moveTo>
                  <a:pt x="0" y="0"/>
                </a:moveTo>
                <a:lnTo>
                  <a:pt x="6511190" y="0"/>
                </a:lnTo>
                <a:lnTo>
                  <a:pt x="6511190" y="11280306"/>
                </a:lnTo>
                <a:lnTo>
                  <a:pt x="0" y="11280306"/>
                </a:lnTo>
                <a:lnTo>
                  <a:pt x="0" y="0"/>
                </a:lnTo>
                <a:close/>
              </a:path>
            </a:pathLst>
          </a:custGeom>
          <a:blipFill>
            <a:blip r:embed="rId4">
              <a:extLst>
                <a:ext uri="{96DAC541-7B7A-43D3-8B79-37D633B846F1}">
                  <asvg:svgBlip xmlns:asvg="http://schemas.microsoft.com/office/drawing/2016/SVG/main" r:embed="rId5"/>
                </a:ext>
              </a:extLst>
            </a:blip>
            <a:stretch>
              <a:fillRect l="-6862" t="0" r="-66382" b="0"/>
            </a:stretch>
          </a:blipFill>
        </p:spPr>
      </p:sp>
      <p:sp>
        <p:nvSpPr>
          <p:cNvPr name="Freeform 4" id="4"/>
          <p:cNvSpPr/>
          <p:nvPr/>
        </p:nvSpPr>
        <p:spPr>
          <a:xfrm flipH="false" flipV="false" rot="4238979">
            <a:off x="-345749" y="-2366999"/>
            <a:ext cx="3493701" cy="5774713"/>
          </a:xfrm>
          <a:custGeom>
            <a:avLst/>
            <a:gdLst/>
            <a:ahLst/>
            <a:cxnLst/>
            <a:rect r="r" b="b" t="t" l="l"/>
            <a:pathLst>
              <a:path h="5774713" w="3493701">
                <a:moveTo>
                  <a:pt x="0" y="0"/>
                </a:moveTo>
                <a:lnTo>
                  <a:pt x="3493702" y="0"/>
                </a:lnTo>
                <a:lnTo>
                  <a:pt x="3493702" y="5774713"/>
                </a:lnTo>
                <a:lnTo>
                  <a:pt x="0" y="5774713"/>
                </a:lnTo>
                <a:lnTo>
                  <a:pt x="0" y="0"/>
                </a:lnTo>
                <a:close/>
              </a:path>
            </a:pathLst>
          </a:custGeom>
          <a:blipFill>
            <a:blip r:embed="rId6"/>
            <a:stretch>
              <a:fillRect l="0" t="0" r="0" b="0"/>
            </a:stretch>
          </a:blipFill>
        </p:spPr>
      </p:sp>
      <p:sp>
        <p:nvSpPr>
          <p:cNvPr name="Freeform 5" id="5"/>
          <p:cNvSpPr/>
          <p:nvPr/>
        </p:nvSpPr>
        <p:spPr>
          <a:xfrm flipH="false" flipV="false" rot="-3223036">
            <a:off x="15631061" y="3684321"/>
            <a:ext cx="6022673" cy="3553377"/>
          </a:xfrm>
          <a:custGeom>
            <a:avLst/>
            <a:gdLst/>
            <a:ahLst/>
            <a:cxnLst/>
            <a:rect r="r" b="b" t="t" l="l"/>
            <a:pathLst>
              <a:path h="3553377" w="6022673">
                <a:moveTo>
                  <a:pt x="0" y="0"/>
                </a:moveTo>
                <a:lnTo>
                  <a:pt x="6022673" y="0"/>
                </a:lnTo>
                <a:lnTo>
                  <a:pt x="6022673" y="3553377"/>
                </a:lnTo>
                <a:lnTo>
                  <a:pt x="0" y="3553377"/>
                </a:lnTo>
                <a:lnTo>
                  <a:pt x="0" y="0"/>
                </a:lnTo>
                <a:close/>
              </a:path>
            </a:pathLst>
          </a:custGeom>
          <a:blipFill>
            <a:blip r:embed="rId7"/>
            <a:stretch>
              <a:fillRect l="0" t="0" r="0" b="0"/>
            </a:stretch>
          </a:blipFill>
        </p:spPr>
      </p:sp>
      <p:sp>
        <p:nvSpPr>
          <p:cNvPr name="TextBox 6" id="6"/>
          <p:cNvSpPr txBox="true"/>
          <p:nvPr/>
        </p:nvSpPr>
        <p:spPr>
          <a:xfrm rot="0">
            <a:off x="5233243" y="85886"/>
            <a:ext cx="7821513" cy="1685603"/>
          </a:xfrm>
          <a:prstGeom prst="rect">
            <a:avLst/>
          </a:prstGeom>
        </p:spPr>
        <p:txBody>
          <a:bodyPr anchor="t" rtlCol="false" tIns="0" lIns="0" bIns="0" rIns="0">
            <a:spAutoFit/>
          </a:bodyPr>
          <a:lstStyle/>
          <a:p>
            <a:pPr algn="ctr">
              <a:lnSpc>
                <a:spcPts val="13667"/>
              </a:lnSpc>
            </a:pPr>
            <a:r>
              <a:rPr lang="en-US" b="true" sz="9762">
                <a:solidFill>
                  <a:srgbClr val="FFFFFF"/>
                </a:solidFill>
                <a:latin typeface="Neue Machina Ultra-Bold"/>
                <a:ea typeface="Neue Machina Ultra-Bold"/>
                <a:cs typeface="Neue Machina Ultra-Bold"/>
                <a:sym typeface="Neue Machina Ultra-Bold"/>
              </a:rPr>
              <a:t>Conclusion</a:t>
            </a:r>
          </a:p>
        </p:txBody>
      </p:sp>
      <p:sp>
        <p:nvSpPr>
          <p:cNvPr name="TextBox 7" id="7"/>
          <p:cNvSpPr txBox="true"/>
          <p:nvPr/>
        </p:nvSpPr>
        <p:spPr>
          <a:xfrm rot="0">
            <a:off x="2731668" y="2568960"/>
            <a:ext cx="12824665" cy="4667092"/>
          </a:xfrm>
          <a:prstGeom prst="rect">
            <a:avLst/>
          </a:prstGeom>
        </p:spPr>
        <p:txBody>
          <a:bodyPr anchor="t" rtlCol="false" tIns="0" lIns="0" bIns="0" rIns="0">
            <a:spAutoFit/>
          </a:bodyPr>
          <a:lstStyle/>
          <a:p>
            <a:pPr algn="just" marL="539748" indent="-269874" lvl="1">
              <a:lnSpc>
                <a:spcPts val="4074"/>
              </a:lnSpc>
              <a:buFont typeface="Arial"/>
              <a:buChar char="•"/>
            </a:pPr>
            <a:r>
              <a:rPr lang="en-US" b="true" sz="2499">
                <a:solidFill>
                  <a:srgbClr val="FFFFFF"/>
                </a:solidFill>
                <a:latin typeface="Montserrat Bold"/>
                <a:ea typeface="Montserrat Bold"/>
                <a:cs typeface="Montserrat Bold"/>
                <a:sym typeface="Montserrat Bold"/>
              </a:rPr>
              <a:t>Project Achievements:</a:t>
            </a:r>
          </a:p>
          <a:p>
            <a:pPr algn="just">
              <a:lnSpc>
                <a:spcPts val="4074"/>
              </a:lnSpc>
            </a:pPr>
          </a:p>
          <a:p>
            <a:pPr algn="just" marL="971550" indent="-323850" lvl="2">
              <a:lnSpc>
                <a:spcPts val="3667"/>
              </a:lnSpc>
              <a:buFont typeface="Arial"/>
              <a:buChar char="⚬"/>
            </a:pPr>
            <a:r>
              <a:rPr lang="en-US" sz="2250">
                <a:solidFill>
                  <a:srgbClr val="FFFFFF"/>
                </a:solidFill>
                <a:latin typeface="Montserrat"/>
                <a:ea typeface="Montserrat"/>
                <a:cs typeface="Montserrat"/>
                <a:sym typeface="Montserrat"/>
              </a:rPr>
              <a:t>Integrated environmental data and machine learning to assess health risks based on air quality, temperature, and humidity.</a:t>
            </a:r>
          </a:p>
          <a:p>
            <a:pPr algn="just">
              <a:lnSpc>
                <a:spcPts val="3667"/>
              </a:lnSpc>
            </a:pPr>
          </a:p>
          <a:p>
            <a:pPr algn="just" marL="971550" indent="-323850" lvl="2">
              <a:lnSpc>
                <a:spcPts val="3667"/>
              </a:lnSpc>
              <a:buFont typeface="Arial"/>
              <a:buChar char="⚬"/>
            </a:pPr>
            <a:r>
              <a:rPr lang="en-US" sz="2250">
                <a:solidFill>
                  <a:srgbClr val="FFFFFF"/>
                </a:solidFill>
                <a:latin typeface="Montserrat"/>
                <a:ea typeface="Montserrat"/>
                <a:cs typeface="Montserrat"/>
                <a:sym typeface="Montserrat"/>
              </a:rPr>
              <a:t>Created a predictive model for general health risk index and specific diseases, with high accuracy and reliability.</a:t>
            </a:r>
          </a:p>
          <a:p>
            <a:pPr algn="just">
              <a:lnSpc>
                <a:spcPts val="3667"/>
              </a:lnSpc>
            </a:pPr>
          </a:p>
          <a:p>
            <a:pPr algn="just" marL="971550" indent="-323850" lvl="2">
              <a:lnSpc>
                <a:spcPts val="3667"/>
              </a:lnSpc>
              <a:buFont typeface="Arial"/>
              <a:buChar char="⚬"/>
            </a:pPr>
            <a:r>
              <a:rPr lang="en-US" sz="2250">
                <a:solidFill>
                  <a:srgbClr val="FFFFFF"/>
                </a:solidFill>
                <a:latin typeface="Montserrat"/>
                <a:ea typeface="Montserrat"/>
                <a:cs typeface="Montserrat"/>
                <a:sym typeface="Montserrat"/>
              </a:rPr>
              <a:t>Provided valuable insights for informed health decisions and raised awareness about health risks through user feedback.</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01204C"/>
        </a:solidFill>
      </p:bgPr>
    </p:bg>
    <p:spTree>
      <p:nvGrpSpPr>
        <p:cNvPr id="1" name=""/>
        <p:cNvGrpSpPr/>
        <p:nvPr/>
      </p:nvGrpSpPr>
      <p:grpSpPr>
        <a:xfrm>
          <a:off x="0" y="0"/>
          <a:ext cx="0" cy="0"/>
          <a:chOff x="0" y="0"/>
          <a:chExt cx="0" cy="0"/>
        </a:xfrm>
      </p:grpSpPr>
      <p:sp>
        <p:nvSpPr>
          <p:cNvPr name="Freeform 2" id="2"/>
          <p:cNvSpPr/>
          <p:nvPr/>
        </p:nvSpPr>
        <p:spPr>
          <a:xfrm flipH="false" flipV="false" rot="0">
            <a:off x="-2168384" y="-2084520"/>
            <a:ext cx="8831880" cy="8831880"/>
          </a:xfrm>
          <a:custGeom>
            <a:avLst/>
            <a:gdLst/>
            <a:ahLst/>
            <a:cxnLst/>
            <a:rect r="r" b="b" t="t" l="l"/>
            <a:pathLst>
              <a:path h="8831880" w="8831880">
                <a:moveTo>
                  <a:pt x="0" y="0"/>
                </a:moveTo>
                <a:lnTo>
                  <a:pt x="8831880" y="0"/>
                </a:lnTo>
                <a:lnTo>
                  <a:pt x="8831880" y="8831880"/>
                </a:lnTo>
                <a:lnTo>
                  <a:pt x="0" y="883188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3008264" y="99307"/>
            <a:ext cx="6511191" cy="11280306"/>
          </a:xfrm>
          <a:custGeom>
            <a:avLst/>
            <a:gdLst/>
            <a:ahLst/>
            <a:cxnLst/>
            <a:rect r="r" b="b" t="t" l="l"/>
            <a:pathLst>
              <a:path h="11280306" w="6511191">
                <a:moveTo>
                  <a:pt x="0" y="0"/>
                </a:moveTo>
                <a:lnTo>
                  <a:pt x="6511190" y="0"/>
                </a:lnTo>
                <a:lnTo>
                  <a:pt x="6511190" y="11280306"/>
                </a:lnTo>
                <a:lnTo>
                  <a:pt x="0" y="11280306"/>
                </a:lnTo>
                <a:lnTo>
                  <a:pt x="0" y="0"/>
                </a:lnTo>
                <a:close/>
              </a:path>
            </a:pathLst>
          </a:custGeom>
          <a:blipFill>
            <a:blip r:embed="rId4">
              <a:extLst>
                <a:ext uri="{96DAC541-7B7A-43D3-8B79-37D633B846F1}">
                  <asvg:svgBlip xmlns:asvg="http://schemas.microsoft.com/office/drawing/2016/SVG/main" r:embed="rId5"/>
                </a:ext>
              </a:extLst>
            </a:blip>
            <a:stretch>
              <a:fillRect l="-6862" t="0" r="-66382" b="0"/>
            </a:stretch>
          </a:blipFill>
        </p:spPr>
      </p:sp>
      <p:sp>
        <p:nvSpPr>
          <p:cNvPr name="Freeform 4" id="4"/>
          <p:cNvSpPr/>
          <p:nvPr/>
        </p:nvSpPr>
        <p:spPr>
          <a:xfrm flipH="false" flipV="false" rot="4238979">
            <a:off x="-345749" y="-2366999"/>
            <a:ext cx="3493701" cy="5774713"/>
          </a:xfrm>
          <a:custGeom>
            <a:avLst/>
            <a:gdLst/>
            <a:ahLst/>
            <a:cxnLst/>
            <a:rect r="r" b="b" t="t" l="l"/>
            <a:pathLst>
              <a:path h="5774713" w="3493701">
                <a:moveTo>
                  <a:pt x="0" y="0"/>
                </a:moveTo>
                <a:lnTo>
                  <a:pt x="3493702" y="0"/>
                </a:lnTo>
                <a:lnTo>
                  <a:pt x="3493702" y="5774713"/>
                </a:lnTo>
                <a:lnTo>
                  <a:pt x="0" y="5774713"/>
                </a:lnTo>
                <a:lnTo>
                  <a:pt x="0" y="0"/>
                </a:lnTo>
                <a:close/>
              </a:path>
            </a:pathLst>
          </a:custGeom>
          <a:blipFill>
            <a:blip r:embed="rId6"/>
            <a:stretch>
              <a:fillRect l="0" t="0" r="0" b="0"/>
            </a:stretch>
          </a:blipFill>
        </p:spPr>
      </p:sp>
      <p:sp>
        <p:nvSpPr>
          <p:cNvPr name="Freeform 5" id="5"/>
          <p:cNvSpPr/>
          <p:nvPr/>
        </p:nvSpPr>
        <p:spPr>
          <a:xfrm flipH="false" flipV="false" rot="-3223036">
            <a:off x="15631061" y="3684321"/>
            <a:ext cx="6022673" cy="3553377"/>
          </a:xfrm>
          <a:custGeom>
            <a:avLst/>
            <a:gdLst/>
            <a:ahLst/>
            <a:cxnLst/>
            <a:rect r="r" b="b" t="t" l="l"/>
            <a:pathLst>
              <a:path h="3553377" w="6022673">
                <a:moveTo>
                  <a:pt x="0" y="0"/>
                </a:moveTo>
                <a:lnTo>
                  <a:pt x="6022673" y="0"/>
                </a:lnTo>
                <a:lnTo>
                  <a:pt x="6022673" y="3553377"/>
                </a:lnTo>
                <a:lnTo>
                  <a:pt x="0" y="3553377"/>
                </a:lnTo>
                <a:lnTo>
                  <a:pt x="0" y="0"/>
                </a:lnTo>
                <a:close/>
              </a:path>
            </a:pathLst>
          </a:custGeom>
          <a:blipFill>
            <a:blip r:embed="rId7"/>
            <a:stretch>
              <a:fillRect l="0" t="0" r="0" b="0"/>
            </a:stretch>
          </a:blipFill>
        </p:spPr>
      </p:sp>
      <p:sp>
        <p:nvSpPr>
          <p:cNvPr name="TextBox 6" id="6"/>
          <p:cNvSpPr txBox="true"/>
          <p:nvPr/>
        </p:nvSpPr>
        <p:spPr>
          <a:xfrm rot="0">
            <a:off x="5233243" y="85886"/>
            <a:ext cx="7821513" cy="1685603"/>
          </a:xfrm>
          <a:prstGeom prst="rect">
            <a:avLst/>
          </a:prstGeom>
        </p:spPr>
        <p:txBody>
          <a:bodyPr anchor="t" rtlCol="false" tIns="0" lIns="0" bIns="0" rIns="0">
            <a:spAutoFit/>
          </a:bodyPr>
          <a:lstStyle/>
          <a:p>
            <a:pPr algn="ctr">
              <a:lnSpc>
                <a:spcPts val="13667"/>
              </a:lnSpc>
            </a:pPr>
            <a:r>
              <a:rPr lang="en-US" b="true" sz="9762">
                <a:solidFill>
                  <a:srgbClr val="FFFFFF"/>
                </a:solidFill>
                <a:latin typeface="Neue Machina Ultra-Bold"/>
                <a:ea typeface="Neue Machina Ultra-Bold"/>
                <a:cs typeface="Neue Machina Ultra-Bold"/>
                <a:sym typeface="Neue Machina Ultra-Bold"/>
              </a:rPr>
              <a:t>Conclusion</a:t>
            </a:r>
          </a:p>
        </p:txBody>
      </p:sp>
      <p:sp>
        <p:nvSpPr>
          <p:cNvPr name="TextBox 7" id="7"/>
          <p:cNvSpPr txBox="true"/>
          <p:nvPr/>
        </p:nvSpPr>
        <p:spPr>
          <a:xfrm rot="0">
            <a:off x="2536513" y="1676239"/>
            <a:ext cx="13214973" cy="7882732"/>
          </a:xfrm>
          <a:prstGeom prst="rect">
            <a:avLst/>
          </a:prstGeom>
        </p:spPr>
        <p:txBody>
          <a:bodyPr anchor="t" rtlCol="false" tIns="0" lIns="0" bIns="0" rIns="0">
            <a:spAutoFit/>
          </a:bodyPr>
          <a:lstStyle/>
          <a:p>
            <a:pPr algn="just" marL="539748" indent="-269874" lvl="1">
              <a:lnSpc>
                <a:spcPts val="4074"/>
              </a:lnSpc>
              <a:buFont typeface="Arial"/>
              <a:buChar char="•"/>
            </a:pPr>
            <a:r>
              <a:rPr lang="en-US" b="true" sz="2499">
                <a:solidFill>
                  <a:srgbClr val="FFFFFF"/>
                </a:solidFill>
                <a:latin typeface="Montserrat Bold"/>
                <a:ea typeface="Montserrat Bold"/>
                <a:cs typeface="Montserrat Bold"/>
                <a:sym typeface="Montserrat Bold"/>
              </a:rPr>
              <a:t>Future Scope:</a:t>
            </a:r>
          </a:p>
          <a:p>
            <a:pPr algn="just">
              <a:lnSpc>
                <a:spcPts val="4074"/>
              </a:lnSpc>
            </a:pPr>
          </a:p>
          <a:p>
            <a:pPr algn="just" marL="971550" indent="-323850" lvl="2">
              <a:lnSpc>
                <a:spcPts val="3667"/>
              </a:lnSpc>
              <a:buFont typeface="Arial"/>
              <a:buChar char="⚬"/>
            </a:pPr>
            <a:r>
              <a:rPr lang="en-US" b="true" sz="2250">
                <a:solidFill>
                  <a:srgbClr val="FFFFFF"/>
                </a:solidFill>
                <a:latin typeface="Montserrat Bold"/>
                <a:ea typeface="Montserrat Bold"/>
                <a:cs typeface="Montserrat Bold"/>
                <a:sym typeface="Montserrat Bold"/>
              </a:rPr>
              <a:t>Expanded Data Sources:</a:t>
            </a:r>
            <a:r>
              <a:rPr lang="en-US" sz="2250">
                <a:solidFill>
                  <a:srgbClr val="FFFFFF"/>
                </a:solidFill>
                <a:latin typeface="Montserrat"/>
                <a:ea typeface="Montserrat"/>
                <a:cs typeface="Montserrat"/>
                <a:sym typeface="Montserrat"/>
              </a:rPr>
              <a:t> Add datasets from health organizations (e.g., WHO, CDC) for improved accuracy.</a:t>
            </a:r>
          </a:p>
          <a:p>
            <a:pPr algn="just" marL="971550" indent="-323850" lvl="2">
              <a:lnSpc>
                <a:spcPts val="3667"/>
              </a:lnSpc>
              <a:buFont typeface="Arial"/>
              <a:buChar char="⚬"/>
            </a:pPr>
            <a:r>
              <a:rPr lang="en-US" b="true" sz="2250">
                <a:solidFill>
                  <a:srgbClr val="FFFFFF"/>
                </a:solidFill>
                <a:latin typeface="Montserrat Bold"/>
                <a:ea typeface="Montserrat Bold"/>
                <a:cs typeface="Montserrat Bold"/>
                <a:sym typeface="Montserrat Bold"/>
              </a:rPr>
              <a:t>Enhanced Predictive Models: </a:t>
            </a:r>
            <a:r>
              <a:rPr lang="en-US" sz="2250">
                <a:solidFill>
                  <a:srgbClr val="FFFFFF"/>
                </a:solidFill>
                <a:latin typeface="Montserrat"/>
                <a:ea typeface="Montserrat"/>
                <a:cs typeface="Montserrat"/>
                <a:sym typeface="Montserrat"/>
              </a:rPr>
              <a:t>Use advanced techniques like deep learning and ensemble methods for complex health predictions.</a:t>
            </a:r>
          </a:p>
          <a:p>
            <a:pPr algn="just" marL="971550" indent="-323850" lvl="2">
              <a:lnSpc>
                <a:spcPts val="3667"/>
              </a:lnSpc>
              <a:buFont typeface="Arial"/>
              <a:buChar char="⚬"/>
            </a:pPr>
            <a:r>
              <a:rPr lang="en-US" b="true" sz="2250">
                <a:solidFill>
                  <a:srgbClr val="FFFFFF"/>
                </a:solidFill>
                <a:latin typeface="Montserrat Bold"/>
                <a:ea typeface="Montserrat Bold"/>
                <a:cs typeface="Montserrat Bold"/>
                <a:sym typeface="Montserrat Bold"/>
              </a:rPr>
              <a:t>Real-Time Monitoring:</a:t>
            </a:r>
            <a:r>
              <a:rPr lang="en-US" sz="2250">
                <a:solidFill>
                  <a:srgbClr val="FFFFFF"/>
                </a:solidFill>
                <a:latin typeface="Montserrat"/>
                <a:ea typeface="Montserrat"/>
                <a:cs typeface="Montserrat"/>
                <a:sym typeface="Montserrat"/>
              </a:rPr>
              <a:t> Integrate live environmental data for immediate health risk alerts and recommendations.</a:t>
            </a:r>
          </a:p>
          <a:p>
            <a:pPr algn="just" marL="971550" indent="-323850" lvl="2">
              <a:lnSpc>
                <a:spcPts val="3667"/>
              </a:lnSpc>
              <a:buFont typeface="Arial"/>
              <a:buChar char="⚬"/>
            </a:pPr>
            <a:r>
              <a:rPr lang="en-US" b="true" sz="2250">
                <a:solidFill>
                  <a:srgbClr val="FFFFFF"/>
                </a:solidFill>
                <a:latin typeface="Montserrat Bold"/>
                <a:ea typeface="Montserrat Bold"/>
                <a:cs typeface="Montserrat Bold"/>
                <a:sym typeface="Montserrat Bold"/>
              </a:rPr>
              <a:t>Personalized Health Recommendations:</a:t>
            </a:r>
            <a:r>
              <a:rPr lang="en-US" sz="2250">
                <a:solidFill>
                  <a:srgbClr val="FFFFFF"/>
                </a:solidFill>
                <a:latin typeface="Montserrat"/>
                <a:ea typeface="Montserrat"/>
                <a:cs typeface="Montserrat"/>
                <a:sym typeface="Montserrat"/>
              </a:rPr>
              <a:t> Tailor advice based on individual health profiles, demographics, and lifestyle factors.</a:t>
            </a:r>
          </a:p>
          <a:p>
            <a:pPr algn="just" marL="971550" indent="-323850" lvl="2">
              <a:lnSpc>
                <a:spcPts val="3667"/>
              </a:lnSpc>
              <a:buFont typeface="Arial"/>
              <a:buChar char="⚬"/>
            </a:pPr>
            <a:r>
              <a:rPr lang="en-US" b="true" sz="2250">
                <a:solidFill>
                  <a:srgbClr val="FFFFFF"/>
                </a:solidFill>
                <a:latin typeface="Montserrat Bold"/>
                <a:ea typeface="Montserrat Bold"/>
                <a:cs typeface="Montserrat Bold"/>
                <a:sym typeface="Montserrat Bold"/>
              </a:rPr>
              <a:t>Mobile Application Development: </a:t>
            </a:r>
            <a:r>
              <a:rPr lang="en-US" sz="2250">
                <a:solidFill>
                  <a:srgbClr val="FFFFFF"/>
                </a:solidFill>
                <a:latin typeface="Montserrat"/>
                <a:ea typeface="Montserrat"/>
                <a:cs typeface="Montserrat"/>
                <a:sym typeface="Montserrat"/>
              </a:rPr>
              <a:t>Build a mobile app for easy access to health risk information on-the-go.</a:t>
            </a:r>
          </a:p>
          <a:p>
            <a:pPr algn="just" marL="971550" indent="-323850" lvl="2">
              <a:lnSpc>
                <a:spcPts val="3667"/>
              </a:lnSpc>
              <a:buFont typeface="Arial"/>
              <a:buChar char="⚬"/>
            </a:pPr>
            <a:r>
              <a:rPr lang="en-US" b="true" sz="2250">
                <a:solidFill>
                  <a:srgbClr val="FFFFFF"/>
                </a:solidFill>
                <a:latin typeface="Montserrat Bold"/>
                <a:ea typeface="Montserrat Bold"/>
                <a:cs typeface="Montserrat Bold"/>
                <a:sym typeface="Montserrat Bold"/>
              </a:rPr>
              <a:t>Community Engagement:</a:t>
            </a:r>
            <a:r>
              <a:rPr lang="en-US" sz="2250">
                <a:solidFill>
                  <a:srgbClr val="FFFFFF"/>
                </a:solidFill>
                <a:latin typeface="Montserrat"/>
                <a:ea typeface="Montserrat"/>
                <a:cs typeface="Montserrat"/>
                <a:sym typeface="Montserrat"/>
              </a:rPr>
              <a:t> Collaborate with local authorities to raise health awareness and promote preventive actions.</a:t>
            </a:r>
          </a:p>
          <a:p>
            <a:pPr algn="just" marL="971550" indent="-323850" lvl="2">
              <a:lnSpc>
                <a:spcPts val="3667"/>
              </a:lnSpc>
              <a:buFont typeface="Arial"/>
              <a:buChar char="⚬"/>
            </a:pPr>
            <a:r>
              <a:rPr lang="en-US" b="true" sz="2250">
                <a:solidFill>
                  <a:srgbClr val="FFFFFF"/>
                </a:solidFill>
                <a:latin typeface="Montserrat Bold"/>
                <a:ea typeface="Montserrat Bold"/>
                <a:cs typeface="Montserrat Bold"/>
                <a:sym typeface="Montserrat Bold"/>
              </a:rPr>
              <a:t>Collaboration with Public Health Agencies:</a:t>
            </a:r>
            <a:r>
              <a:rPr lang="en-US" sz="2250">
                <a:solidFill>
                  <a:srgbClr val="FFFFFF"/>
                </a:solidFill>
                <a:latin typeface="Montserrat"/>
                <a:ea typeface="Montserrat"/>
                <a:cs typeface="Montserrat"/>
                <a:sym typeface="Montserrat"/>
              </a:rPr>
              <a:t> Partner with public health organizations for data sharing, research, and policy development based on project insights.</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01204C"/>
        </a:solidFill>
      </p:bgPr>
    </p:bg>
    <p:spTree>
      <p:nvGrpSpPr>
        <p:cNvPr id="1" name=""/>
        <p:cNvGrpSpPr/>
        <p:nvPr/>
      </p:nvGrpSpPr>
      <p:grpSpPr>
        <a:xfrm>
          <a:off x="0" y="0"/>
          <a:ext cx="0" cy="0"/>
          <a:chOff x="0" y="0"/>
          <a:chExt cx="0" cy="0"/>
        </a:xfrm>
      </p:grpSpPr>
      <p:sp>
        <p:nvSpPr>
          <p:cNvPr name="Freeform 2" id="2"/>
          <p:cNvSpPr/>
          <p:nvPr/>
        </p:nvSpPr>
        <p:spPr>
          <a:xfrm flipH="false" flipV="false" rot="0">
            <a:off x="-3354044" y="1024236"/>
            <a:ext cx="6896632" cy="6896632"/>
          </a:xfrm>
          <a:custGeom>
            <a:avLst/>
            <a:gdLst/>
            <a:ahLst/>
            <a:cxnLst/>
            <a:rect r="r" b="b" t="t" l="l"/>
            <a:pathLst>
              <a:path h="6896632" w="6896632">
                <a:moveTo>
                  <a:pt x="0" y="0"/>
                </a:moveTo>
                <a:lnTo>
                  <a:pt x="6896633" y="0"/>
                </a:lnTo>
                <a:lnTo>
                  <a:pt x="6896633" y="6896632"/>
                </a:lnTo>
                <a:lnTo>
                  <a:pt x="0" y="68966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4831439" y="3191290"/>
            <a:ext cx="8086060" cy="8086060"/>
          </a:xfrm>
          <a:custGeom>
            <a:avLst/>
            <a:gdLst/>
            <a:ahLst/>
            <a:cxnLst/>
            <a:rect r="r" b="b" t="t" l="l"/>
            <a:pathLst>
              <a:path h="8086060" w="8086060">
                <a:moveTo>
                  <a:pt x="0" y="0"/>
                </a:moveTo>
                <a:lnTo>
                  <a:pt x="8086061" y="0"/>
                </a:lnTo>
                <a:lnTo>
                  <a:pt x="8086061" y="8086061"/>
                </a:lnTo>
                <a:lnTo>
                  <a:pt x="0" y="808606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5400000">
            <a:off x="11928816" y="449266"/>
            <a:ext cx="12718369" cy="9388469"/>
          </a:xfrm>
          <a:custGeom>
            <a:avLst/>
            <a:gdLst/>
            <a:ahLst/>
            <a:cxnLst/>
            <a:rect r="r" b="b" t="t" l="l"/>
            <a:pathLst>
              <a:path h="9388469" w="12718369">
                <a:moveTo>
                  <a:pt x="0" y="0"/>
                </a:moveTo>
                <a:lnTo>
                  <a:pt x="12718368" y="0"/>
                </a:lnTo>
                <a:lnTo>
                  <a:pt x="12718368" y="9388468"/>
                </a:lnTo>
                <a:lnTo>
                  <a:pt x="0" y="938846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823539" y="2903539"/>
            <a:ext cx="5366128" cy="5017329"/>
          </a:xfrm>
          <a:custGeom>
            <a:avLst/>
            <a:gdLst/>
            <a:ahLst/>
            <a:cxnLst/>
            <a:rect r="r" b="b" t="t" l="l"/>
            <a:pathLst>
              <a:path h="5017329" w="5366128">
                <a:moveTo>
                  <a:pt x="0" y="0"/>
                </a:moveTo>
                <a:lnTo>
                  <a:pt x="5366128" y="0"/>
                </a:lnTo>
                <a:lnTo>
                  <a:pt x="5366128" y="5017329"/>
                </a:lnTo>
                <a:lnTo>
                  <a:pt x="0" y="5017329"/>
                </a:lnTo>
                <a:lnTo>
                  <a:pt x="0" y="0"/>
                </a:lnTo>
                <a:close/>
              </a:path>
            </a:pathLst>
          </a:custGeom>
          <a:blipFill>
            <a:blip r:embed="rId8"/>
            <a:stretch>
              <a:fillRect l="0" t="0" r="0" b="0"/>
            </a:stretch>
          </a:blipFill>
        </p:spPr>
      </p:sp>
      <p:sp>
        <p:nvSpPr>
          <p:cNvPr name="TextBox 6" id="6"/>
          <p:cNvSpPr txBox="true"/>
          <p:nvPr/>
        </p:nvSpPr>
        <p:spPr>
          <a:xfrm rot="0">
            <a:off x="1271219" y="4200702"/>
            <a:ext cx="7287328" cy="1685603"/>
          </a:xfrm>
          <a:prstGeom prst="rect">
            <a:avLst/>
          </a:prstGeom>
        </p:spPr>
        <p:txBody>
          <a:bodyPr anchor="t" rtlCol="false" tIns="0" lIns="0" bIns="0" rIns="0">
            <a:spAutoFit/>
          </a:bodyPr>
          <a:lstStyle/>
          <a:p>
            <a:pPr algn="l">
              <a:lnSpc>
                <a:spcPts val="13667"/>
              </a:lnSpc>
            </a:pPr>
            <a:r>
              <a:rPr lang="en-US" sz="9762" b="true">
                <a:solidFill>
                  <a:srgbClr val="FFFFFF"/>
                </a:solidFill>
                <a:latin typeface="Neue Machina Ultra-Bold"/>
                <a:ea typeface="Neue Machina Ultra-Bold"/>
                <a:cs typeface="Neue Machina Ultra-Bold"/>
                <a:sym typeface="Neue Machina Ultra-Bold"/>
              </a:rPr>
              <a:t>Thank You</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1204C"/>
        </a:solidFill>
      </p:bgPr>
    </p:bg>
    <p:spTree>
      <p:nvGrpSpPr>
        <p:cNvPr id="1" name=""/>
        <p:cNvGrpSpPr/>
        <p:nvPr/>
      </p:nvGrpSpPr>
      <p:grpSpPr>
        <a:xfrm>
          <a:off x="0" y="0"/>
          <a:ext cx="0" cy="0"/>
          <a:chOff x="0" y="0"/>
          <a:chExt cx="0" cy="0"/>
        </a:xfrm>
      </p:grpSpPr>
      <p:sp>
        <p:nvSpPr>
          <p:cNvPr name="Freeform 2" id="2"/>
          <p:cNvSpPr/>
          <p:nvPr/>
        </p:nvSpPr>
        <p:spPr>
          <a:xfrm flipH="false" flipV="false" rot="0">
            <a:off x="-3875567" y="-5108501"/>
            <a:ext cx="9808535" cy="9808535"/>
          </a:xfrm>
          <a:custGeom>
            <a:avLst/>
            <a:gdLst/>
            <a:ahLst/>
            <a:cxnLst/>
            <a:rect r="r" b="b" t="t" l="l"/>
            <a:pathLst>
              <a:path h="9808535" w="9808535">
                <a:moveTo>
                  <a:pt x="0" y="0"/>
                </a:moveTo>
                <a:lnTo>
                  <a:pt x="9808534" y="0"/>
                </a:lnTo>
                <a:lnTo>
                  <a:pt x="9808534" y="9808535"/>
                </a:lnTo>
                <a:lnTo>
                  <a:pt x="0" y="980853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823539" y="6359184"/>
            <a:ext cx="8086060" cy="8086060"/>
          </a:xfrm>
          <a:custGeom>
            <a:avLst/>
            <a:gdLst/>
            <a:ahLst/>
            <a:cxnLst/>
            <a:rect r="r" b="b" t="t" l="l"/>
            <a:pathLst>
              <a:path h="8086060" w="8086060">
                <a:moveTo>
                  <a:pt x="0" y="0"/>
                </a:moveTo>
                <a:lnTo>
                  <a:pt x="8086060" y="0"/>
                </a:lnTo>
                <a:lnTo>
                  <a:pt x="8086060" y="8086061"/>
                </a:lnTo>
                <a:lnTo>
                  <a:pt x="0" y="808606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5400000">
            <a:off x="9029493" y="1664950"/>
            <a:ext cx="12718369" cy="9388469"/>
          </a:xfrm>
          <a:custGeom>
            <a:avLst/>
            <a:gdLst/>
            <a:ahLst/>
            <a:cxnLst/>
            <a:rect r="r" b="b" t="t" l="l"/>
            <a:pathLst>
              <a:path h="9388469" w="12718369">
                <a:moveTo>
                  <a:pt x="0" y="0"/>
                </a:moveTo>
                <a:lnTo>
                  <a:pt x="12718369" y="0"/>
                </a:lnTo>
                <a:lnTo>
                  <a:pt x="12718369" y="9388469"/>
                </a:lnTo>
                <a:lnTo>
                  <a:pt x="0" y="938846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146323" y="2005434"/>
            <a:ext cx="2292647" cy="2635226"/>
          </a:xfrm>
          <a:custGeom>
            <a:avLst/>
            <a:gdLst/>
            <a:ahLst/>
            <a:cxnLst/>
            <a:rect r="r" b="b" t="t" l="l"/>
            <a:pathLst>
              <a:path h="2635226" w="2292647">
                <a:moveTo>
                  <a:pt x="0" y="0"/>
                </a:moveTo>
                <a:lnTo>
                  <a:pt x="2292646" y="0"/>
                </a:lnTo>
                <a:lnTo>
                  <a:pt x="2292646" y="2635227"/>
                </a:lnTo>
                <a:lnTo>
                  <a:pt x="0" y="2635227"/>
                </a:lnTo>
                <a:lnTo>
                  <a:pt x="0" y="0"/>
                </a:lnTo>
                <a:close/>
              </a:path>
            </a:pathLst>
          </a:custGeom>
          <a:blipFill>
            <a:blip r:embed="rId8"/>
            <a:stretch>
              <a:fillRect l="0" t="0" r="0" b="0"/>
            </a:stretch>
          </a:blipFill>
        </p:spPr>
      </p:sp>
      <p:sp>
        <p:nvSpPr>
          <p:cNvPr name="Freeform 6" id="6"/>
          <p:cNvSpPr/>
          <p:nvPr/>
        </p:nvSpPr>
        <p:spPr>
          <a:xfrm flipH="false" flipV="false" rot="1953174">
            <a:off x="-59279" y="8766770"/>
            <a:ext cx="5153321" cy="3040459"/>
          </a:xfrm>
          <a:custGeom>
            <a:avLst/>
            <a:gdLst/>
            <a:ahLst/>
            <a:cxnLst/>
            <a:rect r="r" b="b" t="t" l="l"/>
            <a:pathLst>
              <a:path h="3040459" w="5153321">
                <a:moveTo>
                  <a:pt x="0" y="0"/>
                </a:moveTo>
                <a:lnTo>
                  <a:pt x="5153321" y="0"/>
                </a:lnTo>
                <a:lnTo>
                  <a:pt x="5153321" y="3040460"/>
                </a:lnTo>
                <a:lnTo>
                  <a:pt x="0" y="3040460"/>
                </a:lnTo>
                <a:lnTo>
                  <a:pt x="0" y="0"/>
                </a:lnTo>
                <a:close/>
              </a:path>
            </a:pathLst>
          </a:custGeom>
          <a:blipFill>
            <a:blip r:embed="rId9"/>
            <a:stretch>
              <a:fillRect l="0" t="0" r="0" b="0"/>
            </a:stretch>
          </a:blipFill>
        </p:spPr>
      </p:sp>
      <p:sp>
        <p:nvSpPr>
          <p:cNvPr name="Freeform 7" id="7"/>
          <p:cNvSpPr/>
          <p:nvPr/>
        </p:nvSpPr>
        <p:spPr>
          <a:xfrm flipH="false" flipV="false" rot="0">
            <a:off x="16023114" y="1664932"/>
            <a:ext cx="6888896" cy="7185289"/>
          </a:xfrm>
          <a:custGeom>
            <a:avLst/>
            <a:gdLst/>
            <a:ahLst/>
            <a:cxnLst/>
            <a:rect r="r" b="b" t="t" l="l"/>
            <a:pathLst>
              <a:path h="7185289" w="6888896">
                <a:moveTo>
                  <a:pt x="0" y="0"/>
                </a:moveTo>
                <a:lnTo>
                  <a:pt x="6888896" y="0"/>
                </a:lnTo>
                <a:lnTo>
                  <a:pt x="6888896" y="7185290"/>
                </a:lnTo>
                <a:lnTo>
                  <a:pt x="0" y="7185290"/>
                </a:lnTo>
                <a:lnTo>
                  <a:pt x="0" y="0"/>
                </a:lnTo>
                <a:close/>
              </a:path>
            </a:pathLst>
          </a:custGeom>
          <a:blipFill>
            <a:blip r:embed="rId10"/>
            <a:stretch>
              <a:fillRect l="0" t="0" r="0" b="0"/>
            </a:stretch>
          </a:blipFill>
        </p:spPr>
      </p:sp>
      <p:sp>
        <p:nvSpPr>
          <p:cNvPr name="TextBox 8" id="8"/>
          <p:cNvSpPr txBox="true"/>
          <p:nvPr/>
        </p:nvSpPr>
        <p:spPr>
          <a:xfrm rot="0">
            <a:off x="1856956" y="490356"/>
            <a:ext cx="6486817" cy="1809013"/>
          </a:xfrm>
          <a:prstGeom prst="rect">
            <a:avLst/>
          </a:prstGeom>
        </p:spPr>
        <p:txBody>
          <a:bodyPr anchor="t" rtlCol="false" tIns="0" lIns="0" bIns="0" rIns="0">
            <a:spAutoFit/>
          </a:bodyPr>
          <a:lstStyle/>
          <a:p>
            <a:pPr algn="l">
              <a:lnSpc>
                <a:spcPts val="14740"/>
              </a:lnSpc>
            </a:pPr>
            <a:r>
              <a:rPr lang="en-US" sz="10529" b="true">
                <a:solidFill>
                  <a:srgbClr val="FFFFFF"/>
                </a:solidFill>
                <a:latin typeface="Neue Machina Ultra-Bold"/>
                <a:ea typeface="Neue Machina Ultra-Bold"/>
                <a:cs typeface="Neue Machina Ultra-Bold"/>
                <a:sym typeface="Neue Machina Ultra-Bold"/>
              </a:rPr>
              <a:t>Abstract</a:t>
            </a:r>
          </a:p>
        </p:txBody>
      </p:sp>
      <p:sp>
        <p:nvSpPr>
          <p:cNvPr name="TextBox 9" id="9"/>
          <p:cNvSpPr txBox="true"/>
          <p:nvPr/>
        </p:nvSpPr>
        <p:spPr>
          <a:xfrm rot="0">
            <a:off x="2677950" y="2842724"/>
            <a:ext cx="12932099" cy="4553927"/>
          </a:xfrm>
          <a:prstGeom prst="rect">
            <a:avLst/>
          </a:prstGeom>
        </p:spPr>
        <p:txBody>
          <a:bodyPr anchor="t" rtlCol="false" tIns="0" lIns="0" bIns="0" rIns="0">
            <a:spAutoFit/>
          </a:bodyPr>
          <a:lstStyle/>
          <a:p>
            <a:pPr algn="just">
              <a:lnSpc>
                <a:spcPts val="3621"/>
              </a:lnSpc>
            </a:pPr>
            <a:r>
              <a:rPr lang="en-US" sz="2586">
                <a:solidFill>
                  <a:srgbClr val="FFFFFF"/>
                </a:solidFill>
                <a:latin typeface="Montserrat"/>
                <a:ea typeface="Montserrat"/>
                <a:cs typeface="Montserrat"/>
                <a:sym typeface="Montserrat"/>
              </a:rPr>
              <a:t>This project aims to develop a health risk prediction system that analyzes environmental data to forecast health risks and offer personalized health advice. By gathering real-time and historical data on weather and air quality indicators, the system assesses how factors like pollution, temperature, and humidity impact public health in specific locations, focusing on respiratory and cardiovascular risks. It identifies high-risk areas, predicts potential health issues, and provides users with tailored advice to mitigate risks, such as staying indoors on high-pollution days. This proactive system bridges environmental monitoring and health awareness, empowering users to make informed lifestyle choices to enhance their well-being.</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1204C"/>
        </a:solidFill>
      </p:bgPr>
    </p:bg>
    <p:spTree>
      <p:nvGrpSpPr>
        <p:cNvPr id="1" name=""/>
        <p:cNvGrpSpPr/>
        <p:nvPr/>
      </p:nvGrpSpPr>
      <p:grpSpPr>
        <a:xfrm>
          <a:off x="0" y="0"/>
          <a:ext cx="0" cy="0"/>
          <a:chOff x="0" y="0"/>
          <a:chExt cx="0" cy="0"/>
        </a:xfrm>
      </p:grpSpPr>
      <p:sp>
        <p:nvSpPr>
          <p:cNvPr name="Freeform 2" id="2"/>
          <p:cNvSpPr/>
          <p:nvPr/>
        </p:nvSpPr>
        <p:spPr>
          <a:xfrm flipH="false" flipV="false" rot="0">
            <a:off x="-3875567" y="-5108501"/>
            <a:ext cx="9808535" cy="9808535"/>
          </a:xfrm>
          <a:custGeom>
            <a:avLst/>
            <a:gdLst/>
            <a:ahLst/>
            <a:cxnLst/>
            <a:rect r="r" b="b" t="t" l="l"/>
            <a:pathLst>
              <a:path h="9808535" w="9808535">
                <a:moveTo>
                  <a:pt x="0" y="0"/>
                </a:moveTo>
                <a:lnTo>
                  <a:pt x="9808534" y="0"/>
                </a:lnTo>
                <a:lnTo>
                  <a:pt x="9808534" y="9808535"/>
                </a:lnTo>
                <a:lnTo>
                  <a:pt x="0" y="980853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823539" y="6359184"/>
            <a:ext cx="8086060" cy="8086060"/>
          </a:xfrm>
          <a:custGeom>
            <a:avLst/>
            <a:gdLst/>
            <a:ahLst/>
            <a:cxnLst/>
            <a:rect r="r" b="b" t="t" l="l"/>
            <a:pathLst>
              <a:path h="8086060" w="8086060">
                <a:moveTo>
                  <a:pt x="0" y="0"/>
                </a:moveTo>
                <a:lnTo>
                  <a:pt x="8086060" y="0"/>
                </a:lnTo>
                <a:lnTo>
                  <a:pt x="8086060" y="8086061"/>
                </a:lnTo>
                <a:lnTo>
                  <a:pt x="0" y="808606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5400000">
            <a:off x="9029493" y="1664950"/>
            <a:ext cx="12718369" cy="9388469"/>
          </a:xfrm>
          <a:custGeom>
            <a:avLst/>
            <a:gdLst/>
            <a:ahLst/>
            <a:cxnLst/>
            <a:rect r="r" b="b" t="t" l="l"/>
            <a:pathLst>
              <a:path h="9388469" w="12718369">
                <a:moveTo>
                  <a:pt x="0" y="0"/>
                </a:moveTo>
                <a:lnTo>
                  <a:pt x="12718369" y="0"/>
                </a:lnTo>
                <a:lnTo>
                  <a:pt x="12718369" y="9388469"/>
                </a:lnTo>
                <a:lnTo>
                  <a:pt x="0" y="938846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146323" y="2005434"/>
            <a:ext cx="2292647" cy="2635226"/>
          </a:xfrm>
          <a:custGeom>
            <a:avLst/>
            <a:gdLst/>
            <a:ahLst/>
            <a:cxnLst/>
            <a:rect r="r" b="b" t="t" l="l"/>
            <a:pathLst>
              <a:path h="2635226" w="2292647">
                <a:moveTo>
                  <a:pt x="0" y="0"/>
                </a:moveTo>
                <a:lnTo>
                  <a:pt x="2292646" y="0"/>
                </a:lnTo>
                <a:lnTo>
                  <a:pt x="2292646" y="2635227"/>
                </a:lnTo>
                <a:lnTo>
                  <a:pt x="0" y="2635227"/>
                </a:lnTo>
                <a:lnTo>
                  <a:pt x="0" y="0"/>
                </a:lnTo>
                <a:close/>
              </a:path>
            </a:pathLst>
          </a:custGeom>
          <a:blipFill>
            <a:blip r:embed="rId8"/>
            <a:stretch>
              <a:fillRect l="0" t="0" r="0" b="0"/>
            </a:stretch>
          </a:blipFill>
        </p:spPr>
      </p:sp>
      <p:sp>
        <p:nvSpPr>
          <p:cNvPr name="Freeform 6" id="6"/>
          <p:cNvSpPr/>
          <p:nvPr/>
        </p:nvSpPr>
        <p:spPr>
          <a:xfrm flipH="false" flipV="false" rot="1953174">
            <a:off x="-59279" y="8766770"/>
            <a:ext cx="5153321" cy="3040459"/>
          </a:xfrm>
          <a:custGeom>
            <a:avLst/>
            <a:gdLst/>
            <a:ahLst/>
            <a:cxnLst/>
            <a:rect r="r" b="b" t="t" l="l"/>
            <a:pathLst>
              <a:path h="3040459" w="5153321">
                <a:moveTo>
                  <a:pt x="0" y="0"/>
                </a:moveTo>
                <a:lnTo>
                  <a:pt x="5153321" y="0"/>
                </a:lnTo>
                <a:lnTo>
                  <a:pt x="5153321" y="3040460"/>
                </a:lnTo>
                <a:lnTo>
                  <a:pt x="0" y="3040460"/>
                </a:lnTo>
                <a:lnTo>
                  <a:pt x="0" y="0"/>
                </a:lnTo>
                <a:close/>
              </a:path>
            </a:pathLst>
          </a:custGeom>
          <a:blipFill>
            <a:blip r:embed="rId9"/>
            <a:stretch>
              <a:fillRect l="0" t="0" r="0" b="0"/>
            </a:stretch>
          </a:blipFill>
        </p:spPr>
      </p:sp>
      <p:sp>
        <p:nvSpPr>
          <p:cNvPr name="Freeform 7" id="7"/>
          <p:cNvSpPr/>
          <p:nvPr/>
        </p:nvSpPr>
        <p:spPr>
          <a:xfrm flipH="false" flipV="false" rot="0">
            <a:off x="16023114" y="1664932"/>
            <a:ext cx="6888896" cy="7185289"/>
          </a:xfrm>
          <a:custGeom>
            <a:avLst/>
            <a:gdLst/>
            <a:ahLst/>
            <a:cxnLst/>
            <a:rect r="r" b="b" t="t" l="l"/>
            <a:pathLst>
              <a:path h="7185289" w="6888896">
                <a:moveTo>
                  <a:pt x="0" y="0"/>
                </a:moveTo>
                <a:lnTo>
                  <a:pt x="6888896" y="0"/>
                </a:lnTo>
                <a:lnTo>
                  <a:pt x="6888896" y="7185290"/>
                </a:lnTo>
                <a:lnTo>
                  <a:pt x="0" y="7185290"/>
                </a:lnTo>
                <a:lnTo>
                  <a:pt x="0" y="0"/>
                </a:lnTo>
                <a:close/>
              </a:path>
            </a:pathLst>
          </a:custGeom>
          <a:blipFill>
            <a:blip r:embed="rId10"/>
            <a:stretch>
              <a:fillRect l="0" t="0" r="0" b="0"/>
            </a:stretch>
          </a:blipFill>
        </p:spPr>
      </p:sp>
      <p:sp>
        <p:nvSpPr>
          <p:cNvPr name="TextBox 8" id="8"/>
          <p:cNvSpPr txBox="true"/>
          <p:nvPr/>
        </p:nvSpPr>
        <p:spPr>
          <a:xfrm rot="0">
            <a:off x="1856956" y="490356"/>
            <a:ext cx="9681656" cy="1809013"/>
          </a:xfrm>
          <a:prstGeom prst="rect">
            <a:avLst/>
          </a:prstGeom>
        </p:spPr>
        <p:txBody>
          <a:bodyPr anchor="t" rtlCol="false" tIns="0" lIns="0" bIns="0" rIns="0">
            <a:spAutoFit/>
          </a:bodyPr>
          <a:lstStyle/>
          <a:p>
            <a:pPr algn="l">
              <a:lnSpc>
                <a:spcPts val="14740"/>
              </a:lnSpc>
            </a:pPr>
            <a:r>
              <a:rPr lang="en-US" sz="10529" b="true">
                <a:solidFill>
                  <a:srgbClr val="FFFFFF"/>
                </a:solidFill>
                <a:latin typeface="Neue Machina Ultra-Bold"/>
                <a:ea typeface="Neue Machina Ultra-Bold"/>
                <a:cs typeface="Neue Machina Ultra-Bold"/>
                <a:sym typeface="Neue Machina Ultra-Bold"/>
              </a:rPr>
              <a:t>Introduction</a:t>
            </a:r>
          </a:p>
        </p:txBody>
      </p:sp>
      <p:sp>
        <p:nvSpPr>
          <p:cNvPr name="TextBox 9" id="9"/>
          <p:cNvSpPr txBox="true"/>
          <p:nvPr/>
        </p:nvSpPr>
        <p:spPr>
          <a:xfrm rot="0">
            <a:off x="2677950" y="2842724"/>
            <a:ext cx="12932099" cy="5468327"/>
          </a:xfrm>
          <a:prstGeom prst="rect">
            <a:avLst/>
          </a:prstGeom>
        </p:spPr>
        <p:txBody>
          <a:bodyPr anchor="t" rtlCol="false" tIns="0" lIns="0" bIns="0" rIns="0">
            <a:spAutoFit/>
          </a:bodyPr>
          <a:lstStyle/>
          <a:p>
            <a:pPr algn="just">
              <a:lnSpc>
                <a:spcPts val="3621"/>
              </a:lnSpc>
            </a:pPr>
            <a:r>
              <a:rPr lang="en-US" sz="2586">
                <a:solidFill>
                  <a:srgbClr val="FFFFFF"/>
                </a:solidFill>
                <a:latin typeface="Montserrat"/>
                <a:ea typeface="Montserrat"/>
                <a:cs typeface="Montserrat"/>
                <a:sym typeface="Montserrat"/>
              </a:rPr>
              <a:t>This project aims to develop a health risk prediction system that uses real-time and historical environmental data to forecast health risks and provide tailored advice to individuals based on current conditions in their location. By analyzing data on air quality, temperature, humidity, and other environmental factors, the system identifies potential health risks, especially for respiratory and cardiovascular conditions known to worsen with poor air quality and extreme weather. It offers personalized recommendations, such as limiting outdoor activity during high pollution or heatwaves, to promote proactive health behaviors. The project seeks to bridge the gap between environmental monitoring and public health awareness, creating a user-friendly platform that empowers individuals to make informed decisions to safeguard their health amid rising environmental challenges.</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1204C"/>
        </a:solidFill>
      </p:bgPr>
    </p:bg>
    <p:spTree>
      <p:nvGrpSpPr>
        <p:cNvPr id="1" name=""/>
        <p:cNvGrpSpPr/>
        <p:nvPr/>
      </p:nvGrpSpPr>
      <p:grpSpPr>
        <a:xfrm>
          <a:off x="0" y="0"/>
          <a:ext cx="0" cy="0"/>
          <a:chOff x="0" y="0"/>
          <a:chExt cx="0" cy="0"/>
        </a:xfrm>
      </p:grpSpPr>
      <p:sp>
        <p:nvSpPr>
          <p:cNvPr name="Freeform 2" id="2"/>
          <p:cNvSpPr/>
          <p:nvPr/>
        </p:nvSpPr>
        <p:spPr>
          <a:xfrm flipH="false" flipV="false" rot="0">
            <a:off x="-3875567" y="-5108501"/>
            <a:ext cx="9808535" cy="9808535"/>
          </a:xfrm>
          <a:custGeom>
            <a:avLst/>
            <a:gdLst/>
            <a:ahLst/>
            <a:cxnLst/>
            <a:rect r="r" b="b" t="t" l="l"/>
            <a:pathLst>
              <a:path h="9808535" w="9808535">
                <a:moveTo>
                  <a:pt x="0" y="0"/>
                </a:moveTo>
                <a:lnTo>
                  <a:pt x="9808534" y="0"/>
                </a:lnTo>
                <a:lnTo>
                  <a:pt x="9808534" y="9808535"/>
                </a:lnTo>
                <a:lnTo>
                  <a:pt x="0" y="980853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823539" y="6359184"/>
            <a:ext cx="8086060" cy="8086060"/>
          </a:xfrm>
          <a:custGeom>
            <a:avLst/>
            <a:gdLst/>
            <a:ahLst/>
            <a:cxnLst/>
            <a:rect r="r" b="b" t="t" l="l"/>
            <a:pathLst>
              <a:path h="8086060" w="8086060">
                <a:moveTo>
                  <a:pt x="0" y="0"/>
                </a:moveTo>
                <a:lnTo>
                  <a:pt x="8086060" y="0"/>
                </a:lnTo>
                <a:lnTo>
                  <a:pt x="8086060" y="8086061"/>
                </a:lnTo>
                <a:lnTo>
                  <a:pt x="0" y="808606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5400000">
            <a:off x="9029493" y="1664950"/>
            <a:ext cx="12718369" cy="9388469"/>
          </a:xfrm>
          <a:custGeom>
            <a:avLst/>
            <a:gdLst/>
            <a:ahLst/>
            <a:cxnLst/>
            <a:rect r="r" b="b" t="t" l="l"/>
            <a:pathLst>
              <a:path h="9388469" w="12718369">
                <a:moveTo>
                  <a:pt x="0" y="0"/>
                </a:moveTo>
                <a:lnTo>
                  <a:pt x="12718369" y="0"/>
                </a:lnTo>
                <a:lnTo>
                  <a:pt x="12718369" y="9388469"/>
                </a:lnTo>
                <a:lnTo>
                  <a:pt x="0" y="938846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146323" y="2005434"/>
            <a:ext cx="2292647" cy="2635226"/>
          </a:xfrm>
          <a:custGeom>
            <a:avLst/>
            <a:gdLst/>
            <a:ahLst/>
            <a:cxnLst/>
            <a:rect r="r" b="b" t="t" l="l"/>
            <a:pathLst>
              <a:path h="2635226" w="2292647">
                <a:moveTo>
                  <a:pt x="0" y="0"/>
                </a:moveTo>
                <a:lnTo>
                  <a:pt x="2292646" y="0"/>
                </a:lnTo>
                <a:lnTo>
                  <a:pt x="2292646" y="2635227"/>
                </a:lnTo>
                <a:lnTo>
                  <a:pt x="0" y="2635227"/>
                </a:lnTo>
                <a:lnTo>
                  <a:pt x="0" y="0"/>
                </a:lnTo>
                <a:close/>
              </a:path>
            </a:pathLst>
          </a:custGeom>
          <a:blipFill>
            <a:blip r:embed="rId8"/>
            <a:stretch>
              <a:fillRect l="0" t="0" r="0" b="0"/>
            </a:stretch>
          </a:blipFill>
        </p:spPr>
      </p:sp>
      <p:sp>
        <p:nvSpPr>
          <p:cNvPr name="Freeform 6" id="6"/>
          <p:cNvSpPr/>
          <p:nvPr/>
        </p:nvSpPr>
        <p:spPr>
          <a:xfrm flipH="false" flipV="false" rot="1953174">
            <a:off x="-59279" y="8766770"/>
            <a:ext cx="5153321" cy="3040459"/>
          </a:xfrm>
          <a:custGeom>
            <a:avLst/>
            <a:gdLst/>
            <a:ahLst/>
            <a:cxnLst/>
            <a:rect r="r" b="b" t="t" l="l"/>
            <a:pathLst>
              <a:path h="3040459" w="5153321">
                <a:moveTo>
                  <a:pt x="0" y="0"/>
                </a:moveTo>
                <a:lnTo>
                  <a:pt x="5153321" y="0"/>
                </a:lnTo>
                <a:lnTo>
                  <a:pt x="5153321" y="3040460"/>
                </a:lnTo>
                <a:lnTo>
                  <a:pt x="0" y="3040460"/>
                </a:lnTo>
                <a:lnTo>
                  <a:pt x="0" y="0"/>
                </a:lnTo>
                <a:close/>
              </a:path>
            </a:pathLst>
          </a:custGeom>
          <a:blipFill>
            <a:blip r:embed="rId9"/>
            <a:stretch>
              <a:fillRect l="0" t="0" r="0" b="0"/>
            </a:stretch>
          </a:blipFill>
        </p:spPr>
      </p:sp>
      <p:sp>
        <p:nvSpPr>
          <p:cNvPr name="Freeform 7" id="7"/>
          <p:cNvSpPr/>
          <p:nvPr/>
        </p:nvSpPr>
        <p:spPr>
          <a:xfrm flipH="false" flipV="false" rot="0">
            <a:off x="16023114" y="1664932"/>
            <a:ext cx="6888896" cy="7185289"/>
          </a:xfrm>
          <a:custGeom>
            <a:avLst/>
            <a:gdLst/>
            <a:ahLst/>
            <a:cxnLst/>
            <a:rect r="r" b="b" t="t" l="l"/>
            <a:pathLst>
              <a:path h="7185289" w="6888896">
                <a:moveTo>
                  <a:pt x="0" y="0"/>
                </a:moveTo>
                <a:lnTo>
                  <a:pt x="6888896" y="0"/>
                </a:lnTo>
                <a:lnTo>
                  <a:pt x="6888896" y="7185290"/>
                </a:lnTo>
                <a:lnTo>
                  <a:pt x="0" y="7185290"/>
                </a:lnTo>
                <a:lnTo>
                  <a:pt x="0" y="0"/>
                </a:lnTo>
                <a:close/>
              </a:path>
            </a:pathLst>
          </a:custGeom>
          <a:blipFill>
            <a:blip r:embed="rId10"/>
            <a:stretch>
              <a:fillRect l="0" t="0" r="0" b="0"/>
            </a:stretch>
          </a:blipFill>
        </p:spPr>
      </p:sp>
      <p:sp>
        <p:nvSpPr>
          <p:cNvPr name="TextBox 8" id="8"/>
          <p:cNvSpPr txBox="true"/>
          <p:nvPr/>
        </p:nvSpPr>
        <p:spPr>
          <a:xfrm rot="0">
            <a:off x="1856956" y="490356"/>
            <a:ext cx="10180142" cy="1809013"/>
          </a:xfrm>
          <a:prstGeom prst="rect">
            <a:avLst/>
          </a:prstGeom>
        </p:spPr>
        <p:txBody>
          <a:bodyPr anchor="t" rtlCol="false" tIns="0" lIns="0" bIns="0" rIns="0">
            <a:spAutoFit/>
          </a:bodyPr>
          <a:lstStyle/>
          <a:p>
            <a:pPr algn="l">
              <a:lnSpc>
                <a:spcPts val="14740"/>
              </a:lnSpc>
            </a:pPr>
            <a:r>
              <a:rPr lang="en-US" sz="10529" b="true">
                <a:solidFill>
                  <a:srgbClr val="FFFFFF"/>
                </a:solidFill>
                <a:latin typeface="Neue Machina Ultra-Bold"/>
                <a:ea typeface="Neue Machina Ultra-Bold"/>
                <a:cs typeface="Neue Machina Ultra-Bold"/>
                <a:sym typeface="Neue Machina Ultra-Bold"/>
              </a:rPr>
              <a:t>Methodology</a:t>
            </a:r>
          </a:p>
        </p:txBody>
      </p:sp>
      <p:sp>
        <p:nvSpPr>
          <p:cNvPr name="TextBox 9" id="9"/>
          <p:cNvSpPr txBox="true"/>
          <p:nvPr/>
        </p:nvSpPr>
        <p:spPr>
          <a:xfrm rot="0">
            <a:off x="2677950" y="2599528"/>
            <a:ext cx="12932099" cy="5498807"/>
          </a:xfrm>
          <a:prstGeom prst="rect">
            <a:avLst/>
          </a:prstGeom>
        </p:spPr>
        <p:txBody>
          <a:bodyPr anchor="t" rtlCol="false" tIns="0" lIns="0" bIns="0" rIns="0">
            <a:spAutoFit/>
          </a:bodyPr>
          <a:lstStyle/>
          <a:p>
            <a:pPr algn="just" marL="558436" indent="-279218" lvl="1">
              <a:lnSpc>
                <a:spcPts val="3621"/>
              </a:lnSpc>
              <a:buFont typeface="Arial"/>
              <a:buChar char="•"/>
            </a:pPr>
            <a:r>
              <a:rPr lang="en-US" sz="2586">
                <a:solidFill>
                  <a:srgbClr val="FFFFFF"/>
                </a:solidFill>
                <a:latin typeface="Montserrat"/>
                <a:ea typeface="Montserrat"/>
                <a:cs typeface="Montserrat"/>
                <a:sym typeface="Montserrat"/>
              </a:rPr>
              <a:t>Data Collection</a:t>
            </a:r>
          </a:p>
          <a:p>
            <a:pPr algn="just" marL="1116871" indent="-372290" lvl="2">
              <a:lnSpc>
                <a:spcPts val="3621"/>
              </a:lnSpc>
              <a:buFont typeface="Arial"/>
              <a:buChar char="⚬"/>
            </a:pPr>
            <a:r>
              <a:rPr lang="en-US" sz="2586">
                <a:solidFill>
                  <a:srgbClr val="FFFFFF"/>
                </a:solidFill>
                <a:latin typeface="Montserrat"/>
                <a:ea typeface="Montserrat"/>
                <a:cs typeface="Montserrat"/>
                <a:sym typeface="Montserrat"/>
              </a:rPr>
              <a:t>Integrate data from APIs like OpenWeather and Visual Crossing for real-time and historical weather data.</a:t>
            </a:r>
          </a:p>
          <a:p>
            <a:pPr algn="just" marL="1116871" indent="-372290" lvl="2">
              <a:lnSpc>
                <a:spcPts val="3621"/>
              </a:lnSpc>
              <a:buFont typeface="Arial"/>
              <a:buChar char="⚬"/>
            </a:pPr>
            <a:r>
              <a:rPr lang="en-US" sz="2586">
                <a:solidFill>
                  <a:srgbClr val="FFFFFF"/>
                </a:solidFill>
                <a:latin typeface="Montserrat"/>
                <a:ea typeface="Montserrat"/>
                <a:cs typeface="Montserrat"/>
                <a:sym typeface="Montserrat"/>
              </a:rPr>
              <a:t>Collect data on pollutants (PM2.5, NO2, etc.) and weather for 20 cities for model pre-training, expandable to user-specific locations.</a:t>
            </a:r>
          </a:p>
          <a:p>
            <a:pPr algn="just">
              <a:lnSpc>
                <a:spcPts val="3621"/>
              </a:lnSpc>
            </a:pPr>
          </a:p>
          <a:p>
            <a:pPr algn="just" marL="558436" indent="-279218" lvl="1">
              <a:lnSpc>
                <a:spcPts val="3621"/>
              </a:lnSpc>
              <a:buFont typeface="Arial"/>
              <a:buChar char="•"/>
            </a:pPr>
            <a:r>
              <a:rPr lang="en-US" sz="2586">
                <a:solidFill>
                  <a:srgbClr val="FFFFFF"/>
                </a:solidFill>
                <a:latin typeface="Montserrat"/>
                <a:ea typeface="Montserrat"/>
                <a:cs typeface="Montserrat"/>
                <a:sym typeface="Montserrat"/>
              </a:rPr>
              <a:t>Data Preprocessing</a:t>
            </a:r>
          </a:p>
          <a:p>
            <a:pPr algn="just" marL="1116871" indent="-372290" lvl="2">
              <a:lnSpc>
                <a:spcPts val="3621"/>
              </a:lnSpc>
              <a:buFont typeface="Arial"/>
              <a:buChar char="⚬"/>
            </a:pPr>
            <a:r>
              <a:rPr lang="en-US" sz="2586">
                <a:solidFill>
                  <a:srgbClr val="FFFFFF"/>
                </a:solidFill>
                <a:latin typeface="Montserrat"/>
                <a:ea typeface="Montserrat"/>
                <a:cs typeface="Montserrat"/>
                <a:sym typeface="Montserrat"/>
              </a:rPr>
              <a:t>Handle missing values using interpolation techniques.</a:t>
            </a:r>
          </a:p>
          <a:p>
            <a:pPr algn="just" marL="1116871" indent="-372290" lvl="2">
              <a:lnSpc>
                <a:spcPts val="3621"/>
              </a:lnSpc>
              <a:buFont typeface="Arial"/>
              <a:buChar char="⚬"/>
            </a:pPr>
            <a:r>
              <a:rPr lang="en-US" sz="2586">
                <a:solidFill>
                  <a:srgbClr val="FFFFFF"/>
                </a:solidFill>
                <a:latin typeface="Montserrat"/>
                <a:ea typeface="Montserrat"/>
                <a:cs typeface="Montserrat"/>
                <a:sym typeface="Montserrat"/>
              </a:rPr>
              <a:t>Normalize features using Min-Max scaling.</a:t>
            </a:r>
          </a:p>
          <a:p>
            <a:pPr algn="just" marL="1116871" indent="-372290" lvl="2">
              <a:lnSpc>
                <a:spcPts val="3621"/>
              </a:lnSpc>
              <a:buFont typeface="Arial"/>
              <a:buChar char="⚬"/>
            </a:pPr>
            <a:r>
              <a:rPr lang="en-US" sz="2586">
                <a:solidFill>
                  <a:srgbClr val="FFFFFF"/>
                </a:solidFill>
                <a:latin typeface="Montserrat"/>
                <a:ea typeface="Montserrat"/>
                <a:cs typeface="Montserrat"/>
                <a:sym typeface="Montserrat"/>
              </a:rPr>
              <a:t>Engineer new features like AQI and temperature variability index for risk assessment.</a:t>
            </a:r>
          </a:p>
          <a:p>
            <a:pPr algn="just" marL="1116871" indent="-372290" lvl="2">
              <a:lnSpc>
                <a:spcPts val="3621"/>
              </a:lnSpc>
              <a:buFont typeface="Arial"/>
              <a:buChar char="⚬"/>
            </a:pPr>
            <a:r>
              <a:rPr lang="en-US" sz="2586">
                <a:solidFill>
                  <a:srgbClr val="FFFFFF"/>
                </a:solidFill>
                <a:latin typeface="Montserrat"/>
                <a:ea typeface="Montserrat"/>
                <a:cs typeface="Montserrat"/>
                <a:sym typeface="Montserrat"/>
              </a:rPr>
              <a:t>Aggregate data over a 60-day period to capture long-term exposure.</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1204C"/>
        </a:solidFill>
      </p:bgPr>
    </p:bg>
    <p:spTree>
      <p:nvGrpSpPr>
        <p:cNvPr id="1" name=""/>
        <p:cNvGrpSpPr/>
        <p:nvPr/>
      </p:nvGrpSpPr>
      <p:grpSpPr>
        <a:xfrm>
          <a:off x="0" y="0"/>
          <a:ext cx="0" cy="0"/>
          <a:chOff x="0" y="0"/>
          <a:chExt cx="0" cy="0"/>
        </a:xfrm>
      </p:grpSpPr>
      <p:sp>
        <p:nvSpPr>
          <p:cNvPr name="Freeform 2" id="2"/>
          <p:cNvSpPr/>
          <p:nvPr/>
        </p:nvSpPr>
        <p:spPr>
          <a:xfrm flipH="false" flipV="false" rot="0">
            <a:off x="-3875567" y="-5108501"/>
            <a:ext cx="9808535" cy="9808535"/>
          </a:xfrm>
          <a:custGeom>
            <a:avLst/>
            <a:gdLst/>
            <a:ahLst/>
            <a:cxnLst/>
            <a:rect r="r" b="b" t="t" l="l"/>
            <a:pathLst>
              <a:path h="9808535" w="9808535">
                <a:moveTo>
                  <a:pt x="0" y="0"/>
                </a:moveTo>
                <a:lnTo>
                  <a:pt x="9808534" y="0"/>
                </a:lnTo>
                <a:lnTo>
                  <a:pt x="9808534" y="9808535"/>
                </a:lnTo>
                <a:lnTo>
                  <a:pt x="0" y="980853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823539" y="6359184"/>
            <a:ext cx="8086060" cy="8086060"/>
          </a:xfrm>
          <a:custGeom>
            <a:avLst/>
            <a:gdLst/>
            <a:ahLst/>
            <a:cxnLst/>
            <a:rect r="r" b="b" t="t" l="l"/>
            <a:pathLst>
              <a:path h="8086060" w="8086060">
                <a:moveTo>
                  <a:pt x="0" y="0"/>
                </a:moveTo>
                <a:lnTo>
                  <a:pt x="8086060" y="0"/>
                </a:lnTo>
                <a:lnTo>
                  <a:pt x="8086060" y="8086061"/>
                </a:lnTo>
                <a:lnTo>
                  <a:pt x="0" y="808606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5400000">
            <a:off x="9029493" y="1664950"/>
            <a:ext cx="12718369" cy="9388469"/>
          </a:xfrm>
          <a:custGeom>
            <a:avLst/>
            <a:gdLst/>
            <a:ahLst/>
            <a:cxnLst/>
            <a:rect r="r" b="b" t="t" l="l"/>
            <a:pathLst>
              <a:path h="9388469" w="12718369">
                <a:moveTo>
                  <a:pt x="0" y="0"/>
                </a:moveTo>
                <a:lnTo>
                  <a:pt x="12718369" y="0"/>
                </a:lnTo>
                <a:lnTo>
                  <a:pt x="12718369" y="9388469"/>
                </a:lnTo>
                <a:lnTo>
                  <a:pt x="0" y="938846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146323" y="2005434"/>
            <a:ext cx="2292647" cy="2635226"/>
          </a:xfrm>
          <a:custGeom>
            <a:avLst/>
            <a:gdLst/>
            <a:ahLst/>
            <a:cxnLst/>
            <a:rect r="r" b="b" t="t" l="l"/>
            <a:pathLst>
              <a:path h="2635226" w="2292647">
                <a:moveTo>
                  <a:pt x="0" y="0"/>
                </a:moveTo>
                <a:lnTo>
                  <a:pt x="2292646" y="0"/>
                </a:lnTo>
                <a:lnTo>
                  <a:pt x="2292646" y="2635227"/>
                </a:lnTo>
                <a:lnTo>
                  <a:pt x="0" y="2635227"/>
                </a:lnTo>
                <a:lnTo>
                  <a:pt x="0" y="0"/>
                </a:lnTo>
                <a:close/>
              </a:path>
            </a:pathLst>
          </a:custGeom>
          <a:blipFill>
            <a:blip r:embed="rId8"/>
            <a:stretch>
              <a:fillRect l="0" t="0" r="0" b="0"/>
            </a:stretch>
          </a:blipFill>
        </p:spPr>
      </p:sp>
      <p:sp>
        <p:nvSpPr>
          <p:cNvPr name="Freeform 6" id="6"/>
          <p:cNvSpPr/>
          <p:nvPr/>
        </p:nvSpPr>
        <p:spPr>
          <a:xfrm flipH="false" flipV="false" rot="1953174">
            <a:off x="-59279" y="8766770"/>
            <a:ext cx="5153321" cy="3040459"/>
          </a:xfrm>
          <a:custGeom>
            <a:avLst/>
            <a:gdLst/>
            <a:ahLst/>
            <a:cxnLst/>
            <a:rect r="r" b="b" t="t" l="l"/>
            <a:pathLst>
              <a:path h="3040459" w="5153321">
                <a:moveTo>
                  <a:pt x="0" y="0"/>
                </a:moveTo>
                <a:lnTo>
                  <a:pt x="5153321" y="0"/>
                </a:lnTo>
                <a:lnTo>
                  <a:pt x="5153321" y="3040460"/>
                </a:lnTo>
                <a:lnTo>
                  <a:pt x="0" y="3040460"/>
                </a:lnTo>
                <a:lnTo>
                  <a:pt x="0" y="0"/>
                </a:lnTo>
                <a:close/>
              </a:path>
            </a:pathLst>
          </a:custGeom>
          <a:blipFill>
            <a:blip r:embed="rId9"/>
            <a:stretch>
              <a:fillRect l="0" t="0" r="0" b="0"/>
            </a:stretch>
          </a:blipFill>
        </p:spPr>
      </p:sp>
      <p:sp>
        <p:nvSpPr>
          <p:cNvPr name="Freeform 7" id="7"/>
          <p:cNvSpPr/>
          <p:nvPr/>
        </p:nvSpPr>
        <p:spPr>
          <a:xfrm flipH="false" flipV="false" rot="0">
            <a:off x="16023114" y="1664932"/>
            <a:ext cx="6888896" cy="7185289"/>
          </a:xfrm>
          <a:custGeom>
            <a:avLst/>
            <a:gdLst/>
            <a:ahLst/>
            <a:cxnLst/>
            <a:rect r="r" b="b" t="t" l="l"/>
            <a:pathLst>
              <a:path h="7185289" w="6888896">
                <a:moveTo>
                  <a:pt x="0" y="0"/>
                </a:moveTo>
                <a:lnTo>
                  <a:pt x="6888896" y="0"/>
                </a:lnTo>
                <a:lnTo>
                  <a:pt x="6888896" y="7185290"/>
                </a:lnTo>
                <a:lnTo>
                  <a:pt x="0" y="7185290"/>
                </a:lnTo>
                <a:lnTo>
                  <a:pt x="0" y="0"/>
                </a:lnTo>
                <a:close/>
              </a:path>
            </a:pathLst>
          </a:custGeom>
          <a:blipFill>
            <a:blip r:embed="rId10"/>
            <a:stretch>
              <a:fillRect l="0" t="0" r="0" b="0"/>
            </a:stretch>
          </a:blipFill>
        </p:spPr>
      </p:sp>
      <p:sp>
        <p:nvSpPr>
          <p:cNvPr name="TextBox 8" id="8"/>
          <p:cNvSpPr txBox="true"/>
          <p:nvPr/>
        </p:nvSpPr>
        <p:spPr>
          <a:xfrm rot="0">
            <a:off x="1856956" y="490356"/>
            <a:ext cx="10180142" cy="1809013"/>
          </a:xfrm>
          <a:prstGeom prst="rect">
            <a:avLst/>
          </a:prstGeom>
        </p:spPr>
        <p:txBody>
          <a:bodyPr anchor="t" rtlCol="false" tIns="0" lIns="0" bIns="0" rIns="0">
            <a:spAutoFit/>
          </a:bodyPr>
          <a:lstStyle/>
          <a:p>
            <a:pPr algn="l">
              <a:lnSpc>
                <a:spcPts val="14740"/>
              </a:lnSpc>
            </a:pPr>
            <a:r>
              <a:rPr lang="en-US" sz="10529" b="true">
                <a:solidFill>
                  <a:srgbClr val="FFFFFF"/>
                </a:solidFill>
                <a:latin typeface="Neue Machina Ultra-Bold"/>
                <a:ea typeface="Neue Machina Ultra-Bold"/>
                <a:cs typeface="Neue Machina Ultra-Bold"/>
                <a:sym typeface="Neue Machina Ultra-Bold"/>
              </a:rPr>
              <a:t>Methodology</a:t>
            </a:r>
          </a:p>
        </p:txBody>
      </p:sp>
      <p:sp>
        <p:nvSpPr>
          <p:cNvPr name="TextBox 9" id="9"/>
          <p:cNvSpPr txBox="true"/>
          <p:nvPr/>
        </p:nvSpPr>
        <p:spPr>
          <a:xfrm rot="0">
            <a:off x="2677950" y="2599528"/>
            <a:ext cx="12932099" cy="5033987"/>
          </a:xfrm>
          <a:prstGeom prst="rect">
            <a:avLst/>
          </a:prstGeom>
        </p:spPr>
        <p:txBody>
          <a:bodyPr anchor="t" rtlCol="false" tIns="0" lIns="0" bIns="0" rIns="0">
            <a:spAutoFit/>
          </a:bodyPr>
          <a:lstStyle/>
          <a:p>
            <a:pPr algn="just" marL="558436" indent="-279218" lvl="1">
              <a:lnSpc>
                <a:spcPts val="3621"/>
              </a:lnSpc>
              <a:buFont typeface="Arial"/>
              <a:buChar char="•"/>
            </a:pPr>
            <a:r>
              <a:rPr lang="en-US" sz="2586">
                <a:solidFill>
                  <a:srgbClr val="FFFFFF"/>
                </a:solidFill>
                <a:latin typeface="Montserrat"/>
                <a:ea typeface="Montserrat"/>
                <a:cs typeface="Montserrat"/>
                <a:sym typeface="Montserrat"/>
              </a:rPr>
              <a:t>Health Risk Model Development</a:t>
            </a:r>
          </a:p>
          <a:p>
            <a:pPr algn="just" marL="1116871" indent="-372290" lvl="2">
              <a:lnSpc>
                <a:spcPts val="3621"/>
              </a:lnSpc>
              <a:buFont typeface="Arial"/>
              <a:buChar char="⚬"/>
            </a:pPr>
            <a:r>
              <a:rPr lang="en-US" sz="2586">
                <a:solidFill>
                  <a:srgbClr val="FFFFFF"/>
                </a:solidFill>
                <a:latin typeface="Montserrat"/>
                <a:ea typeface="Montserrat"/>
                <a:cs typeface="Montserrat"/>
                <a:sym typeface="Montserrat"/>
              </a:rPr>
              <a:t>Feature Selection: Use environmental and derived features, such as pollutant levels, AQI, and temperature variability.</a:t>
            </a:r>
          </a:p>
          <a:p>
            <a:pPr algn="just">
              <a:lnSpc>
                <a:spcPts val="3621"/>
              </a:lnSpc>
            </a:pPr>
          </a:p>
          <a:p>
            <a:pPr algn="just" marL="558436" indent="-279218" lvl="1">
              <a:lnSpc>
                <a:spcPts val="3621"/>
              </a:lnSpc>
              <a:buFont typeface="Arial"/>
              <a:buChar char="•"/>
            </a:pPr>
            <a:r>
              <a:rPr lang="en-US" sz="2586">
                <a:solidFill>
                  <a:srgbClr val="FFFFFF"/>
                </a:solidFill>
                <a:latin typeface="Montserrat"/>
                <a:ea typeface="Montserrat"/>
                <a:cs typeface="Montserrat"/>
                <a:sym typeface="Montserrat"/>
              </a:rPr>
              <a:t>Machine Learning Models:</a:t>
            </a:r>
          </a:p>
          <a:p>
            <a:pPr algn="just" marL="1116871" indent="-372290" lvl="2">
              <a:lnSpc>
                <a:spcPts val="3621"/>
              </a:lnSpc>
              <a:buFont typeface="Arial"/>
              <a:buChar char="⚬"/>
            </a:pPr>
            <a:r>
              <a:rPr lang="en-US" sz="2586">
                <a:solidFill>
                  <a:srgbClr val="FFFFFF"/>
                </a:solidFill>
                <a:latin typeface="Montserrat"/>
                <a:ea typeface="Montserrat"/>
                <a:cs typeface="Montserrat"/>
                <a:sym typeface="Montserrat"/>
              </a:rPr>
              <a:t>General Health Risk Prediction: Random Forest Regression to compute a health risk index (0-100).</a:t>
            </a:r>
          </a:p>
          <a:p>
            <a:pPr algn="just" marL="1116871" indent="-372290" lvl="2">
              <a:lnSpc>
                <a:spcPts val="3621"/>
              </a:lnSpc>
              <a:buFont typeface="Arial"/>
              <a:buChar char="⚬"/>
            </a:pPr>
            <a:r>
              <a:rPr lang="en-US" sz="2586">
                <a:solidFill>
                  <a:srgbClr val="FFFFFF"/>
                </a:solidFill>
                <a:latin typeface="Montserrat"/>
                <a:ea typeface="Montserrat"/>
                <a:cs typeface="Montserrat"/>
                <a:sym typeface="Montserrat"/>
              </a:rPr>
              <a:t>Disease Prediction: Neural Network model for specific disease risks (e.g., asthma, cardiovascular issues).</a:t>
            </a:r>
          </a:p>
          <a:p>
            <a:pPr algn="just" marL="1116871" indent="-372290" lvl="2">
              <a:lnSpc>
                <a:spcPts val="3621"/>
              </a:lnSpc>
              <a:buFont typeface="Arial"/>
              <a:buChar char="⚬"/>
            </a:pPr>
            <a:r>
              <a:rPr lang="en-US" sz="2586">
                <a:solidFill>
                  <a:srgbClr val="FFFFFF"/>
                </a:solidFill>
                <a:latin typeface="Montserrat"/>
                <a:ea typeface="Montserrat"/>
                <a:cs typeface="Montserrat"/>
                <a:sym typeface="Montserrat"/>
              </a:rPr>
              <a:t>Evaluation Metrics: MSE, R-Squared for regression, and Accuracy, Precision, Recall, and F1-Score for classification.</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1204C"/>
        </a:solidFill>
      </p:bgPr>
    </p:bg>
    <p:spTree>
      <p:nvGrpSpPr>
        <p:cNvPr id="1" name=""/>
        <p:cNvGrpSpPr/>
        <p:nvPr/>
      </p:nvGrpSpPr>
      <p:grpSpPr>
        <a:xfrm>
          <a:off x="0" y="0"/>
          <a:ext cx="0" cy="0"/>
          <a:chOff x="0" y="0"/>
          <a:chExt cx="0" cy="0"/>
        </a:xfrm>
      </p:grpSpPr>
      <p:sp>
        <p:nvSpPr>
          <p:cNvPr name="Freeform 2" id="2"/>
          <p:cNvSpPr/>
          <p:nvPr/>
        </p:nvSpPr>
        <p:spPr>
          <a:xfrm flipH="false" flipV="false" rot="0">
            <a:off x="-3875567" y="-5108501"/>
            <a:ext cx="9808535" cy="9808535"/>
          </a:xfrm>
          <a:custGeom>
            <a:avLst/>
            <a:gdLst/>
            <a:ahLst/>
            <a:cxnLst/>
            <a:rect r="r" b="b" t="t" l="l"/>
            <a:pathLst>
              <a:path h="9808535" w="9808535">
                <a:moveTo>
                  <a:pt x="0" y="0"/>
                </a:moveTo>
                <a:lnTo>
                  <a:pt x="9808534" y="0"/>
                </a:lnTo>
                <a:lnTo>
                  <a:pt x="9808534" y="9808535"/>
                </a:lnTo>
                <a:lnTo>
                  <a:pt x="0" y="980853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823539" y="6359184"/>
            <a:ext cx="8086060" cy="8086060"/>
          </a:xfrm>
          <a:custGeom>
            <a:avLst/>
            <a:gdLst/>
            <a:ahLst/>
            <a:cxnLst/>
            <a:rect r="r" b="b" t="t" l="l"/>
            <a:pathLst>
              <a:path h="8086060" w="8086060">
                <a:moveTo>
                  <a:pt x="0" y="0"/>
                </a:moveTo>
                <a:lnTo>
                  <a:pt x="8086060" y="0"/>
                </a:lnTo>
                <a:lnTo>
                  <a:pt x="8086060" y="8086061"/>
                </a:lnTo>
                <a:lnTo>
                  <a:pt x="0" y="808606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5400000">
            <a:off x="9029493" y="1664950"/>
            <a:ext cx="12718369" cy="9388469"/>
          </a:xfrm>
          <a:custGeom>
            <a:avLst/>
            <a:gdLst/>
            <a:ahLst/>
            <a:cxnLst/>
            <a:rect r="r" b="b" t="t" l="l"/>
            <a:pathLst>
              <a:path h="9388469" w="12718369">
                <a:moveTo>
                  <a:pt x="0" y="0"/>
                </a:moveTo>
                <a:lnTo>
                  <a:pt x="12718369" y="0"/>
                </a:lnTo>
                <a:lnTo>
                  <a:pt x="12718369" y="9388469"/>
                </a:lnTo>
                <a:lnTo>
                  <a:pt x="0" y="938846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146323" y="2005434"/>
            <a:ext cx="2292647" cy="2635226"/>
          </a:xfrm>
          <a:custGeom>
            <a:avLst/>
            <a:gdLst/>
            <a:ahLst/>
            <a:cxnLst/>
            <a:rect r="r" b="b" t="t" l="l"/>
            <a:pathLst>
              <a:path h="2635226" w="2292647">
                <a:moveTo>
                  <a:pt x="0" y="0"/>
                </a:moveTo>
                <a:lnTo>
                  <a:pt x="2292646" y="0"/>
                </a:lnTo>
                <a:lnTo>
                  <a:pt x="2292646" y="2635227"/>
                </a:lnTo>
                <a:lnTo>
                  <a:pt x="0" y="2635227"/>
                </a:lnTo>
                <a:lnTo>
                  <a:pt x="0" y="0"/>
                </a:lnTo>
                <a:close/>
              </a:path>
            </a:pathLst>
          </a:custGeom>
          <a:blipFill>
            <a:blip r:embed="rId8"/>
            <a:stretch>
              <a:fillRect l="0" t="0" r="0" b="0"/>
            </a:stretch>
          </a:blipFill>
        </p:spPr>
      </p:sp>
      <p:sp>
        <p:nvSpPr>
          <p:cNvPr name="Freeform 6" id="6"/>
          <p:cNvSpPr/>
          <p:nvPr/>
        </p:nvSpPr>
        <p:spPr>
          <a:xfrm flipH="false" flipV="false" rot="1953174">
            <a:off x="-59279" y="8766770"/>
            <a:ext cx="5153321" cy="3040459"/>
          </a:xfrm>
          <a:custGeom>
            <a:avLst/>
            <a:gdLst/>
            <a:ahLst/>
            <a:cxnLst/>
            <a:rect r="r" b="b" t="t" l="l"/>
            <a:pathLst>
              <a:path h="3040459" w="5153321">
                <a:moveTo>
                  <a:pt x="0" y="0"/>
                </a:moveTo>
                <a:lnTo>
                  <a:pt x="5153321" y="0"/>
                </a:lnTo>
                <a:lnTo>
                  <a:pt x="5153321" y="3040460"/>
                </a:lnTo>
                <a:lnTo>
                  <a:pt x="0" y="3040460"/>
                </a:lnTo>
                <a:lnTo>
                  <a:pt x="0" y="0"/>
                </a:lnTo>
                <a:close/>
              </a:path>
            </a:pathLst>
          </a:custGeom>
          <a:blipFill>
            <a:blip r:embed="rId9"/>
            <a:stretch>
              <a:fillRect l="0" t="0" r="0" b="0"/>
            </a:stretch>
          </a:blipFill>
        </p:spPr>
      </p:sp>
      <p:sp>
        <p:nvSpPr>
          <p:cNvPr name="Freeform 7" id="7"/>
          <p:cNvSpPr/>
          <p:nvPr/>
        </p:nvSpPr>
        <p:spPr>
          <a:xfrm flipH="false" flipV="false" rot="0">
            <a:off x="16023114" y="1664932"/>
            <a:ext cx="6888896" cy="7185289"/>
          </a:xfrm>
          <a:custGeom>
            <a:avLst/>
            <a:gdLst/>
            <a:ahLst/>
            <a:cxnLst/>
            <a:rect r="r" b="b" t="t" l="l"/>
            <a:pathLst>
              <a:path h="7185289" w="6888896">
                <a:moveTo>
                  <a:pt x="0" y="0"/>
                </a:moveTo>
                <a:lnTo>
                  <a:pt x="6888896" y="0"/>
                </a:lnTo>
                <a:lnTo>
                  <a:pt x="6888896" y="7185290"/>
                </a:lnTo>
                <a:lnTo>
                  <a:pt x="0" y="7185290"/>
                </a:lnTo>
                <a:lnTo>
                  <a:pt x="0" y="0"/>
                </a:lnTo>
                <a:close/>
              </a:path>
            </a:pathLst>
          </a:custGeom>
          <a:blipFill>
            <a:blip r:embed="rId10"/>
            <a:stretch>
              <a:fillRect l="0" t="0" r="0" b="0"/>
            </a:stretch>
          </a:blipFill>
        </p:spPr>
      </p:sp>
      <p:sp>
        <p:nvSpPr>
          <p:cNvPr name="TextBox 8" id="8"/>
          <p:cNvSpPr txBox="true"/>
          <p:nvPr/>
        </p:nvSpPr>
        <p:spPr>
          <a:xfrm rot="0">
            <a:off x="1856956" y="490356"/>
            <a:ext cx="10180142" cy="1809013"/>
          </a:xfrm>
          <a:prstGeom prst="rect">
            <a:avLst/>
          </a:prstGeom>
        </p:spPr>
        <p:txBody>
          <a:bodyPr anchor="t" rtlCol="false" tIns="0" lIns="0" bIns="0" rIns="0">
            <a:spAutoFit/>
          </a:bodyPr>
          <a:lstStyle/>
          <a:p>
            <a:pPr algn="l">
              <a:lnSpc>
                <a:spcPts val="14740"/>
              </a:lnSpc>
            </a:pPr>
            <a:r>
              <a:rPr lang="en-US" sz="10529" b="true">
                <a:solidFill>
                  <a:srgbClr val="FFFFFF"/>
                </a:solidFill>
                <a:latin typeface="Neue Machina Ultra-Bold"/>
                <a:ea typeface="Neue Machina Ultra-Bold"/>
                <a:cs typeface="Neue Machina Ultra-Bold"/>
                <a:sym typeface="Neue Machina Ultra-Bold"/>
              </a:rPr>
              <a:t>Methodology</a:t>
            </a:r>
          </a:p>
        </p:txBody>
      </p:sp>
      <p:sp>
        <p:nvSpPr>
          <p:cNvPr name="TextBox 9" id="9"/>
          <p:cNvSpPr txBox="true"/>
          <p:nvPr/>
        </p:nvSpPr>
        <p:spPr>
          <a:xfrm rot="0">
            <a:off x="2677950" y="2599528"/>
            <a:ext cx="12932099" cy="5041607"/>
          </a:xfrm>
          <a:prstGeom prst="rect">
            <a:avLst/>
          </a:prstGeom>
        </p:spPr>
        <p:txBody>
          <a:bodyPr anchor="t" rtlCol="false" tIns="0" lIns="0" bIns="0" rIns="0">
            <a:spAutoFit/>
          </a:bodyPr>
          <a:lstStyle/>
          <a:p>
            <a:pPr algn="just" marL="558436" indent="-279218" lvl="1">
              <a:lnSpc>
                <a:spcPts val="3621"/>
              </a:lnSpc>
              <a:buFont typeface="Arial"/>
              <a:buChar char="•"/>
            </a:pPr>
            <a:r>
              <a:rPr lang="en-US" sz="2586">
                <a:solidFill>
                  <a:srgbClr val="FFFFFF"/>
                </a:solidFill>
                <a:latin typeface="Montserrat"/>
                <a:ea typeface="Montserrat"/>
                <a:cs typeface="Montserrat"/>
                <a:sym typeface="Montserrat"/>
              </a:rPr>
              <a:t>Model Training and Validation</a:t>
            </a:r>
          </a:p>
          <a:p>
            <a:pPr algn="just" marL="1116871" indent="-372290" lvl="2">
              <a:lnSpc>
                <a:spcPts val="3621"/>
              </a:lnSpc>
              <a:buFont typeface="Arial"/>
              <a:buChar char="⚬"/>
            </a:pPr>
            <a:r>
              <a:rPr lang="en-US" sz="2586">
                <a:solidFill>
                  <a:srgbClr val="FFFFFF"/>
                </a:solidFill>
                <a:latin typeface="Montserrat"/>
                <a:ea typeface="Montserrat"/>
                <a:cs typeface="Montserrat"/>
                <a:sym typeface="Montserrat"/>
              </a:rPr>
              <a:t>Use data from 20 cities with k-fold cross-validation.</a:t>
            </a:r>
          </a:p>
          <a:p>
            <a:pPr algn="just" marL="1116871" indent="-372290" lvl="2">
              <a:lnSpc>
                <a:spcPts val="3621"/>
              </a:lnSpc>
              <a:buFont typeface="Arial"/>
              <a:buChar char="⚬"/>
            </a:pPr>
            <a:r>
              <a:rPr lang="en-US" sz="2586">
                <a:solidFill>
                  <a:srgbClr val="FFFFFF"/>
                </a:solidFill>
                <a:latin typeface="Montserrat"/>
                <a:ea typeface="Montserrat"/>
                <a:cs typeface="Montserrat"/>
                <a:sym typeface="Montserrat"/>
              </a:rPr>
              <a:t>Regular updates and retraining with new data to improve model accuracy.</a:t>
            </a:r>
          </a:p>
          <a:p>
            <a:pPr algn="just">
              <a:lnSpc>
                <a:spcPts val="3621"/>
              </a:lnSpc>
            </a:pPr>
          </a:p>
          <a:p>
            <a:pPr algn="just" marL="558436" indent="-279218" lvl="1">
              <a:lnSpc>
                <a:spcPts val="3621"/>
              </a:lnSpc>
              <a:buFont typeface="Arial"/>
              <a:buChar char="•"/>
            </a:pPr>
            <a:r>
              <a:rPr lang="en-US" sz="2586">
                <a:solidFill>
                  <a:srgbClr val="FFFFFF"/>
                </a:solidFill>
                <a:latin typeface="Montserrat"/>
                <a:ea typeface="Montserrat"/>
                <a:cs typeface="Montserrat"/>
                <a:sym typeface="Montserrat"/>
              </a:rPr>
              <a:t>System Implementation</a:t>
            </a:r>
          </a:p>
          <a:p>
            <a:pPr algn="just" marL="1116871" indent="-372290" lvl="2">
              <a:lnSpc>
                <a:spcPts val="3621"/>
              </a:lnSpc>
              <a:buFont typeface="Arial"/>
              <a:buChar char="⚬"/>
            </a:pPr>
            <a:r>
              <a:rPr lang="en-US" sz="2586">
                <a:solidFill>
                  <a:srgbClr val="FFFFFF"/>
                </a:solidFill>
                <a:latin typeface="Montserrat"/>
                <a:ea typeface="Montserrat"/>
                <a:cs typeface="Montserrat"/>
                <a:sym typeface="Montserrat"/>
              </a:rPr>
              <a:t>Backend: Python with libraries like Scikit-learn, TensorFlow, and Keras.</a:t>
            </a:r>
          </a:p>
          <a:p>
            <a:pPr algn="just" marL="1116871" indent="-372290" lvl="2">
              <a:lnSpc>
                <a:spcPts val="3621"/>
              </a:lnSpc>
              <a:buFont typeface="Arial"/>
              <a:buChar char="⚬"/>
            </a:pPr>
            <a:r>
              <a:rPr lang="en-US" sz="2586">
                <a:solidFill>
                  <a:srgbClr val="FFFFFF"/>
                </a:solidFill>
                <a:latin typeface="Montserrat"/>
                <a:ea typeface="Montserrat"/>
                <a:cs typeface="Montserrat"/>
                <a:sym typeface="Montserrat"/>
              </a:rPr>
              <a:t>Frontend: Interactive UI built with React and Angular.</a:t>
            </a:r>
          </a:p>
          <a:p>
            <a:pPr algn="just" marL="1116871" indent="-372290" lvl="2">
              <a:lnSpc>
                <a:spcPts val="3621"/>
              </a:lnSpc>
              <a:buFont typeface="Arial"/>
              <a:buChar char="⚬"/>
            </a:pPr>
            <a:r>
              <a:rPr lang="en-US" sz="2586">
                <a:solidFill>
                  <a:srgbClr val="FFFFFF"/>
                </a:solidFill>
                <a:latin typeface="Montserrat"/>
                <a:ea typeface="Montserrat"/>
                <a:cs typeface="Montserrat"/>
                <a:sym typeface="Montserrat"/>
              </a:rPr>
              <a:t>Database: PostgreSQL to store historical data.</a:t>
            </a:r>
          </a:p>
          <a:p>
            <a:pPr algn="just" marL="1116871" indent="-372290" lvl="2">
              <a:lnSpc>
                <a:spcPts val="3621"/>
              </a:lnSpc>
              <a:buFont typeface="Arial"/>
              <a:buChar char="⚬"/>
            </a:pPr>
            <a:r>
              <a:rPr lang="en-US" sz="2586">
                <a:solidFill>
                  <a:srgbClr val="FFFFFF"/>
                </a:solidFill>
                <a:latin typeface="Montserrat"/>
                <a:ea typeface="Montserrat"/>
                <a:cs typeface="Montserrat"/>
                <a:sym typeface="Montserrat"/>
              </a:rPr>
              <a:t>Mapping: Use OpenWeather tile layers for visualizing data on an interactive map.</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1204C"/>
        </a:solidFill>
      </p:bgPr>
    </p:bg>
    <p:spTree>
      <p:nvGrpSpPr>
        <p:cNvPr id="1" name=""/>
        <p:cNvGrpSpPr/>
        <p:nvPr/>
      </p:nvGrpSpPr>
      <p:grpSpPr>
        <a:xfrm>
          <a:off x="0" y="0"/>
          <a:ext cx="0" cy="0"/>
          <a:chOff x="0" y="0"/>
          <a:chExt cx="0" cy="0"/>
        </a:xfrm>
      </p:grpSpPr>
      <p:sp>
        <p:nvSpPr>
          <p:cNvPr name="Freeform 2" id="2"/>
          <p:cNvSpPr/>
          <p:nvPr/>
        </p:nvSpPr>
        <p:spPr>
          <a:xfrm flipH="false" flipV="false" rot="0">
            <a:off x="-3875567" y="-5108501"/>
            <a:ext cx="9808535" cy="9808535"/>
          </a:xfrm>
          <a:custGeom>
            <a:avLst/>
            <a:gdLst/>
            <a:ahLst/>
            <a:cxnLst/>
            <a:rect r="r" b="b" t="t" l="l"/>
            <a:pathLst>
              <a:path h="9808535" w="9808535">
                <a:moveTo>
                  <a:pt x="0" y="0"/>
                </a:moveTo>
                <a:lnTo>
                  <a:pt x="9808534" y="0"/>
                </a:lnTo>
                <a:lnTo>
                  <a:pt x="9808534" y="9808535"/>
                </a:lnTo>
                <a:lnTo>
                  <a:pt x="0" y="980853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823539" y="6359184"/>
            <a:ext cx="8086060" cy="8086060"/>
          </a:xfrm>
          <a:custGeom>
            <a:avLst/>
            <a:gdLst/>
            <a:ahLst/>
            <a:cxnLst/>
            <a:rect r="r" b="b" t="t" l="l"/>
            <a:pathLst>
              <a:path h="8086060" w="8086060">
                <a:moveTo>
                  <a:pt x="0" y="0"/>
                </a:moveTo>
                <a:lnTo>
                  <a:pt x="8086060" y="0"/>
                </a:lnTo>
                <a:lnTo>
                  <a:pt x="8086060" y="8086061"/>
                </a:lnTo>
                <a:lnTo>
                  <a:pt x="0" y="808606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5400000">
            <a:off x="9029493" y="1664950"/>
            <a:ext cx="12718369" cy="9388469"/>
          </a:xfrm>
          <a:custGeom>
            <a:avLst/>
            <a:gdLst/>
            <a:ahLst/>
            <a:cxnLst/>
            <a:rect r="r" b="b" t="t" l="l"/>
            <a:pathLst>
              <a:path h="9388469" w="12718369">
                <a:moveTo>
                  <a:pt x="0" y="0"/>
                </a:moveTo>
                <a:lnTo>
                  <a:pt x="12718369" y="0"/>
                </a:lnTo>
                <a:lnTo>
                  <a:pt x="12718369" y="9388469"/>
                </a:lnTo>
                <a:lnTo>
                  <a:pt x="0" y="938846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146323" y="2005434"/>
            <a:ext cx="2292647" cy="2635226"/>
          </a:xfrm>
          <a:custGeom>
            <a:avLst/>
            <a:gdLst/>
            <a:ahLst/>
            <a:cxnLst/>
            <a:rect r="r" b="b" t="t" l="l"/>
            <a:pathLst>
              <a:path h="2635226" w="2292647">
                <a:moveTo>
                  <a:pt x="0" y="0"/>
                </a:moveTo>
                <a:lnTo>
                  <a:pt x="2292646" y="0"/>
                </a:lnTo>
                <a:lnTo>
                  <a:pt x="2292646" y="2635227"/>
                </a:lnTo>
                <a:lnTo>
                  <a:pt x="0" y="2635227"/>
                </a:lnTo>
                <a:lnTo>
                  <a:pt x="0" y="0"/>
                </a:lnTo>
                <a:close/>
              </a:path>
            </a:pathLst>
          </a:custGeom>
          <a:blipFill>
            <a:blip r:embed="rId8"/>
            <a:stretch>
              <a:fillRect l="0" t="0" r="0" b="0"/>
            </a:stretch>
          </a:blipFill>
        </p:spPr>
      </p:sp>
      <p:sp>
        <p:nvSpPr>
          <p:cNvPr name="Freeform 6" id="6"/>
          <p:cNvSpPr/>
          <p:nvPr/>
        </p:nvSpPr>
        <p:spPr>
          <a:xfrm flipH="false" flipV="false" rot="1953174">
            <a:off x="-59279" y="8766770"/>
            <a:ext cx="5153321" cy="3040459"/>
          </a:xfrm>
          <a:custGeom>
            <a:avLst/>
            <a:gdLst/>
            <a:ahLst/>
            <a:cxnLst/>
            <a:rect r="r" b="b" t="t" l="l"/>
            <a:pathLst>
              <a:path h="3040459" w="5153321">
                <a:moveTo>
                  <a:pt x="0" y="0"/>
                </a:moveTo>
                <a:lnTo>
                  <a:pt x="5153321" y="0"/>
                </a:lnTo>
                <a:lnTo>
                  <a:pt x="5153321" y="3040460"/>
                </a:lnTo>
                <a:lnTo>
                  <a:pt x="0" y="3040460"/>
                </a:lnTo>
                <a:lnTo>
                  <a:pt x="0" y="0"/>
                </a:lnTo>
                <a:close/>
              </a:path>
            </a:pathLst>
          </a:custGeom>
          <a:blipFill>
            <a:blip r:embed="rId9"/>
            <a:stretch>
              <a:fillRect l="0" t="0" r="0" b="0"/>
            </a:stretch>
          </a:blipFill>
        </p:spPr>
      </p:sp>
      <p:sp>
        <p:nvSpPr>
          <p:cNvPr name="Freeform 7" id="7"/>
          <p:cNvSpPr/>
          <p:nvPr/>
        </p:nvSpPr>
        <p:spPr>
          <a:xfrm flipH="false" flipV="false" rot="0">
            <a:off x="16023114" y="1664932"/>
            <a:ext cx="6888896" cy="7185289"/>
          </a:xfrm>
          <a:custGeom>
            <a:avLst/>
            <a:gdLst/>
            <a:ahLst/>
            <a:cxnLst/>
            <a:rect r="r" b="b" t="t" l="l"/>
            <a:pathLst>
              <a:path h="7185289" w="6888896">
                <a:moveTo>
                  <a:pt x="0" y="0"/>
                </a:moveTo>
                <a:lnTo>
                  <a:pt x="6888896" y="0"/>
                </a:lnTo>
                <a:lnTo>
                  <a:pt x="6888896" y="7185290"/>
                </a:lnTo>
                <a:lnTo>
                  <a:pt x="0" y="7185290"/>
                </a:lnTo>
                <a:lnTo>
                  <a:pt x="0" y="0"/>
                </a:lnTo>
                <a:close/>
              </a:path>
            </a:pathLst>
          </a:custGeom>
          <a:blipFill>
            <a:blip r:embed="rId10"/>
            <a:stretch>
              <a:fillRect l="0" t="0" r="0" b="0"/>
            </a:stretch>
          </a:blipFill>
        </p:spPr>
      </p:sp>
      <p:sp>
        <p:nvSpPr>
          <p:cNvPr name="TextBox 8" id="8"/>
          <p:cNvSpPr txBox="true"/>
          <p:nvPr/>
        </p:nvSpPr>
        <p:spPr>
          <a:xfrm rot="0">
            <a:off x="1856956" y="490356"/>
            <a:ext cx="10180142" cy="1809013"/>
          </a:xfrm>
          <a:prstGeom prst="rect">
            <a:avLst/>
          </a:prstGeom>
        </p:spPr>
        <p:txBody>
          <a:bodyPr anchor="t" rtlCol="false" tIns="0" lIns="0" bIns="0" rIns="0">
            <a:spAutoFit/>
          </a:bodyPr>
          <a:lstStyle/>
          <a:p>
            <a:pPr algn="l">
              <a:lnSpc>
                <a:spcPts val="14740"/>
              </a:lnSpc>
            </a:pPr>
            <a:r>
              <a:rPr lang="en-US" sz="10529" b="true">
                <a:solidFill>
                  <a:srgbClr val="FFFFFF"/>
                </a:solidFill>
                <a:latin typeface="Neue Machina Ultra-Bold"/>
                <a:ea typeface="Neue Machina Ultra-Bold"/>
                <a:cs typeface="Neue Machina Ultra-Bold"/>
                <a:sym typeface="Neue Machina Ultra-Bold"/>
              </a:rPr>
              <a:t>Methodology</a:t>
            </a:r>
          </a:p>
        </p:txBody>
      </p:sp>
      <p:sp>
        <p:nvSpPr>
          <p:cNvPr name="TextBox 9" id="9"/>
          <p:cNvSpPr txBox="true"/>
          <p:nvPr/>
        </p:nvSpPr>
        <p:spPr>
          <a:xfrm rot="0">
            <a:off x="2677950" y="2599528"/>
            <a:ext cx="12932099" cy="4576787"/>
          </a:xfrm>
          <a:prstGeom prst="rect">
            <a:avLst/>
          </a:prstGeom>
        </p:spPr>
        <p:txBody>
          <a:bodyPr anchor="t" rtlCol="false" tIns="0" lIns="0" bIns="0" rIns="0">
            <a:spAutoFit/>
          </a:bodyPr>
          <a:lstStyle/>
          <a:p>
            <a:pPr algn="just" marL="558436" indent="-279218" lvl="1">
              <a:lnSpc>
                <a:spcPts val="3621"/>
              </a:lnSpc>
              <a:buFont typeface="Arial"/>
              <a:buChar char="•"/>
            </a:pPr>
            <a:r>
              <a:rPr lang="en-US" sz="2586">
                <a:solidFill>
                  <a:srgbClr val="FFFFFF"/>
                </a:solidFill>
                <a:latin typeface="Montserrat"/>
                <a:ea typeface="Montserrat"/>
                <a:cs typeface="Montserrat"/>
                <a:sym typeface="Montserrat"/>
              </a:rPr>
              <a:t>Integration and Visualization</a:t>
            </a:r>
          </a:p>
          <a:p>
            <a:pPr algn="just" marL="1116871" indent="-372290" lvl="2">
              <a:lnSpc>
                <a:spcPts val="3621"/>
              </a:lnSpc>
              <a:buFont typeface="Arial"/>
              <a:buChar char="⚬"/>
            </a:pPr>
            <a:r>
              <a:rPr lang="en-US" sz="2586">
                <a:solidFill>
                  <a:srgbClr val="FFFFFF"/>
                </a:solidFill>
                <a:latin typeface="Montserrat"/>
                <a:ea typeface="Montserrat"/>
                <a:cs typeface="Montserrat"/>
                <a:sym typeface="Montserrat"/>
              </a:rPr>
              <a:t>Develop an interactive health risk dashboard with D3.js for real-time data visualization.</a:t>
            </a:r>
          </a:p>
          <a:p>
            <a:pPr algn="just" marL="1116871" indent="-372290" lvl="2">
              <a:lnSpc>
                <a:spcPts val="3621"/>
              </a:lnSpc>
              <a:buFont typeface="Arial"/>
              <a:buChar char="⚬"/>
            </a:pPr>
            <a:r>
              <a:rPr lang="en-US" sz="2586">
                <a:solidFill>
                  <a:srgbClr val="FFFFFF"/>
                </a:solidFill>
                <a:latin typeface="Montserrat"/>
                <a:ea typeface="Montserrat"/>
                <a:cs typeface="Montserrat"/>
                <a:sym typeface="Montserrat"/>
              </a:rPr>
              <a:t>Provide real-time health risk predictions and personalized health recommendations based on current data.</a:t>
            </a:r>
          </a:p>
          <a:p>
            <a:pPr algn="just">
              <a:lnSpc>
                <a:spcPts val="3621"/>
              </a:lnSpc>
            </a:pPr>
          </a:p>
          <a:p>
            <a:pPr algn="just" marL="558436" indent="-279218" lvl="1">
              <a:lnSpc>
                <a:spcPts val="3621"/>
              </a:lnSpc>
              <a:buFont typeface="Arial"/>
              <a:buChar char="•"/>
            </a:pPr>
            <a:r>
              <a:rPr lang="en-US" sz="2586">
                <a:solidFill>
                  <a:srgbClr val="FFFFFF"/>
                </a:solidFill>
                <a:latin typeface="Montserrat"/>
                <a:ea typeface="Montserrat"/>
                <a:cs typeface="Montserrat"/>
                <a:sym typeface="Montserrat"/>
              </a:rPr>
              <a:t>Testing and Deployment</a:t>
            </a:r>
          </a:p>
          <a:p>
            <a:pPr algn="just" marL="1116871" indent="-372290" lvl="2">
              <a:lnSpc>
                <a:spcPts val="3621"/>
              </a:lnSpc>
              <a:buFont typeface="Arial"/>
              <a:buChar char="⚬"/>
            </a:pPr>
            <a:r>
              <a:rPr lang="en-US" sz="2586">
                <a:solidFill>
                  <a:srgbClr val="FFFFFF"/>
                </a:solidFill>
                <a:latin typeface="Montserrat"/>
                <a:ea typeface="Montserrat"/>
                <a:cs typeface="Montserrat"/>
                <a:sym typeface="Montserrat"/>
              </a:rPr>
              <a:t>Perform unit and integration tests.</a:t>
            </a:r>
          </a:p>
          <a:p>
            <a:pPr algn="just" marL="1116871" indent="-372290" lvl="2">
              <a:lnSpc>
                <a:spcPts val="3621"/>
              </a:lnSpc>
              <a:buFont typeface="Arial"/>
              <a:buChar char="⚬"/>
            </a:pPr>
            <a:r>
              <a:rPr lang="en-US" sz="2586">
                <a:solidFill>
                  <a:srgbClr val="FFFFFF"/>
                </a:solidFill>
                <a:latin typeface="Montserrat"/>
                <a:ea typeface="Montserrat"/>
                <a:cs typeface="Montserrat"/>
                <a:sym typeface="Montserrat"/>
              </a:rPr>
              <a:t>Deploy on AWS with Docker for scalability, secure API key management, and CI using GitHub Actions.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1204C"/>
        </a:solidFill>
      </p:bgPr>
    </p:bg>
    <p:spTree>
      <p:nvGrpSpPr>
        <p:cNvPr id="1" name=""/>
        <p:cNvGrpSpPr/>
        <p:nvPr/>
      </p:nvGrpSpPr>
      <p:grpSpPr>
        <a:xfrm>
          <a:off x="0" y="0"/>
          <a:ext cx="0" cy="0"/>
          <a:chOff x="0" y="0"/>
          <a:chExt cx="0" cy="0"/>
        </a:xfrm>
      </p:grpSpPr>
      <p:sp>
        <p:nvSpPr>
          <p:cNvPr name="Freeform 2" id="2"/>
          <p:cNvSpPr/>
          <p:nvPr/>
        </p:nvSpPr>
        <p:spPr>
          <a:xfrm flipH="false" flipV="false" rot="0">
            <a:off x="-2168384" y="-2084520"/>
            <a:ext cx="8831880" cy="8831880"/>
          </a:xfrm>
          <a:custGeom>
            <a:avLst/>
            <a:gdLst/>
            <a:ahLst/>
            <a:cxnLst/>
            <a:rect r="r" b="b" t="t" l="l"/>
            <a:pathLst>
              <a:path h="8831880" w="8831880">
                <a:moveTo>
                  <a:pt x="0" y="0"/>
                </a:moveTo>
                <a:lnTo>
                  <a:pt x="8831880" y="0"/>
                </a:lnTo>
                <a:lnTo>
                  <a:pt x="8831880" y="8831880"/>
                </a:lnTo>
                <a:lnTo>
                  <a:pt x="0" y="883188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3008264" y="99307"/>
            <a:ext cx="6511191" cy="11280306"/>
          </a:xfrm>
          <a:custGeom>
            <a:avLst/>
            <a:gdLst/>
            <a:ahLst/>
            <a:cxnLst/>
            <a:rect r="r" b="b" t="t" l="l"/>
            <a:pathLst>
              <a:path h="11280306" w="6511191">
                <a:moveTo>
                  <a:pt x="0" y="0"/>
                </a:moveTo>
                <a:lnTo>
                  <a:pt x="6511190" y="0"/>
                </a:lnTo>
                <a:lnTo>
                  <a:pt x="6511190" y="11280306"/>
                </a:lnTo>
                <a:lnTo>
                  <a:pt x="0" y="11280306"/>
                </a:lnTo>
                <a:lnTo>
                  <a:pt x="0" y="0"/>
                </a:lnTo>
                <a:close/>
              </a:path>
            </a:pathLst>
          </a:custGeom>
          <a:blipFill>
            <a:blip r:embed="rId4">
              <a:extLst>
                <a:ext uri="{96DAC541-7B7A-43D3-8B79-37D633B846F1}">
                  <asvg:svgBlip xmlns:asvg="http://schemas.microsoft.com/office/drawing/2016/SVG/main" r:embed="rId5"/>
                </a:ext>
              </a:extLst>
            </a:blip>
            <a:stretch>
              <a:fillRect l="-6862" t="0" r="-66382" b="0"/>
            </a:stretch>
          </a:blipFill>
        </p:spPr>
      </p:sp>
      <p:sp>
        <p:nvSpPr>
          <p:cNvPr name="Freeform 4" id="4"/>
          <p:cNvSpPr/>
          <p:nvPr/>
        </p:nvSpPr>
        <p:spPr>
          <a:xfrm flipH="false" flipV="false" rot="4238979">
            <a:off x="-345749" y="-2366999"/>
            <a:ext cx="3493701" cy="5774713"/>
          </a:xfrm>
          <a:custGeom>
            <a:avLst/>
            <a:gdLst/>
            <a:ahLst/>
            <a:cxnLst/>
            <a:rect r="r" b="b" t="t" l="l"/>
            <a:pathLst>
              <a:path h="5774713" w="3493701">
                <a:moveTo>
                  <a:pt x="0" y="0"/>
                </a:moveTo>
                <a:lnTo>
                  <a:pt x="3493702" y="0"/>
                </a:lnTo>
                <a:lnTo>
                  <a:pt x="3493702" y="5774713"/>
                </a:lnTo>
                <a:lnTo>
                  <a:pt x="0" y="5774713"/>
                </a:lnTo>
                <a:lnTo>
                  <a:pt x="0" y="0"/>
                </a:lnTo>
                <a:close/>
              </a:path>
            </a:pathLst>
          </a:custGeom>
          <a:blipFill>
            <a:blip r:embed="rId6"/>
            <a:stretch>
              <a:fillRect l="0" t="0" r="0" b="0"/>
            </a:stretch>
          </a:blipFill>
        </p:spPr>
      </p:sp>
      <p:sp>
        <p:nvSpPr>
          <p:cNvPr name="Freeform 5" id="5"/>
          <p:cNvSpPr/>
          <p:nvPr/>
        </p:nvSpPr>
        <p:spPr>
          <a:xfrm flipH="false" flipV="false" rot="-3223036">
            <a:off x="15631061" y="3684321"/>
            <a:ext cx="6022673" cy="3553377"/>
          </a:xfrm>
          <a:custGeom>
            <a:avLst/>
            <a:gdLst/>
            <a:ahLst/>
            <a:cxnLst/>
            <a:rect r="r" b="b" t="t" l="l"/>
            <a:pathLst>
              <a:path h="3553377" w="6022673">
                <a:moveTo>
                  <a:pt x="0" y="0"/>
                </a:moveTo>
                <a:lnTo>
                  <a:pt x="6022673" y="0"/>
                </a:lnTo>
                <a:lnTo>
                  <a:pt x="6022673" y="3553377"/>
                </a:lnTo>
                <a:lnTo>
                  <a:pt x="0" y="3553377"/>
                </a:lnTo>
                <a:lnTo>
                  <a:pt x="0" y="0"/>
                </a:lnTo>
                <a:close/>
              </a:path>
            </a:pathLst>
          </a:custGeom>
          <a:blipFill>
            <a:blip r:embed="rId7"/>
            <a:stretch>
              <a:fillRect l="0" t="0" r="0" b="0"/>
            </a:stretch>
          </a:blipFill>
        </p:spPr>
      </p:sp>
      <p:sp>
        <p:nvSpPr>
          <p:cNvPr name="TextBox 6" id="6"/>
          <p:cNvSpPr txBox="true"/>
          <p:nvPr/>
        </p:nvSpPr>
        <p:spPr>
          <a:xfrm rot="0">
            <a:off x="5584449" y="85886"/>
            <a:ext cx="7119102" cy="1685603"/>
          </a:xfrm>
          <a:prstGeom prst="rect">
            <a:avLst/>
          </a:prstGeom>
        </p:spPr>
        <p:txBody>
          <a:bodyPr anchor="t" rtlCol="false" tIns="0" lIns="0" bIns="0" rIns="0">
            <a:spAutoFit/>
          </a:bodyPr>
          <a:lstStyle/>
          <a:p>
            <a:pPr algn="ctr">
              <a:lnSpc>
                <a:spcPts val="13667"/>
              </a:lnSpc>
            </a:pPr>
            <a:r>
              <a:rPr lang="en-US" b="true" sz="9762">
                <a:solidFill>
                  <a:srgbClr val="FFFFFF"/>
                </a:solidFill>
                <a:latin typeface="Neue Machina Ultra-Bold"/>
                <a:ea typeface="Neue Machina Ultra-Bold"/>
                <a:cs typeface="Neue Machina Ultra-Bold"/>
                <a:sym typeface="Neue Machina Ultra-Bold"/>
              </a:rPr>
              <a:t>Results</a:t>
            </a:r>
          </a:p>
        </p:txBody>
      </p:sp>
      <p:sp>
        <p:nvSpPr>
          <p:cNvPr name="TextBox 7" id="7"/>
          <p:cNvSpPr txBox="true"/>
          <p:nvPr/>
        </p:nvSpPr>
        <p:spPr>
          <a:xfrm rot="0">
            <a:off x="5161628" y="2440301"/>
            <a:ext cx="7964744" cy="5292098"/>
          </a:xfrm>
          <a:prstGeom prst="rect">
            <a:avLst/>
          </a:prstGeom>
        </p:spPr>
        <p:txBody>
          <a:bodyPr anchor="t" rtlCol="false" tIns="0" lIns="0" bIns="0" rIns="0">
            <a:spAutoFit/>
          </a:bodyPr>
          <a:lstStyle/>
          <a:p>
            <a:pPr algn="just" marL="619213" indent="-309606" lvl="1">
              <a:lnSpc>
                <a:spcPts val="4674"/>
              </a:lnSpc>
              <a:buFont typeface="Arial"/>
              <a:buChar char="•"/>
            </a:pPr>
            <a:r>
              <a:rPr lang="en-US" b="true" sz="2868">
                <a:solidFill>
                  <a:srgbClr val="FFFFFF"/>
                </a:solidFill>
                <a:latin typeface="Montserrat Bold"/>
                <a:ea typeface="Montserrat Bold"/>
                <a:cs typeface="Montserrat Bold"/>
                <a:sym typeface="Montserrat Bold"/>
              </a:rPr>
              <a:t>Model Performance Evaluation:</a:t>
            </a:r>
          </a:p>
          <a:p>
            <a:pPr algn="just" marL="990741" indent="-330247" lvl="2">
              <a:lnSpc>
                <a:spcPts val="3739"/>
              </a:lnSpc>
              <a:buFont typeface="Arial"/>
              <a:buChar char="⚬"/>
            </a:pPr>
            <a:r>
              <a:rPr lang="en-US" sz="2294">
                <a:solidFill>
                  <a:srgbClr val="FFFFFF"/>
                </a:solidFill>
                <a:latin typeface="Montserrat"/>
                <a:ea typeface="Montserrat"/>
                <a:cs typeface="Montserrat"/>
                <a:sym typeface="Montserrat"/>
              </a:rPr>
              <a:t>General Health Risk Index (HRI) Model:</a:t>
            </a:r>
          </a:p>
          <a:p>
            <a:pPr algn="just" marL="1486112" indent="-371528" lvl="3">
              <a:lnSpc>
                <a:spcPts val="3739"/>
              </a:lnSpc>
              <a:buFont typeface="Arial"/>
              <a:buChar char="￭"/>
            </a:pPr>
            <a:r>
              <a:rPr lang="en-US" sz="2294">
                <a:solidFill>
                  <a:srgbClr val="FFFFFF"/>
                </a:solidFill>
                <a:latin typeface="Montserrat"/>
                <a:ea typeface="Montserrat"/>
                <a:cs typeface="Montserrat"/>
                <a:sym typeface="Montserrat"/>
              </a:rPr>
              <a:t>Model: Random Forest Regression</a:t>
            </a:r>
          </a:p>
          <a:p>
            <a:pPr algn="just" marL="1486112" indent="-371528" lvl="3">
              <a:lnSpc>
                <a:spcPts val="3739"/>
              </a:lnSpc>
              <a:buFont typeface="Arial"/>
              <a:buChar char="￭"/>
            </a:pPr>
            <a:r>
              <a:rPr lang="en-US" sz="2294">
                <a:solidFill>
                  <a:srgbClr val="FFFFFF"/>
                </a:solidFill>
                <a:latin typeface="Montserrat"/>
                <a:ea typeface="Montserrat"/>
                <a:cs typeface="Montserrat"/>
                <a:sym typeface="Montserrat"/>
              </a:rPr>
              <a:t>Training Data: Historical data from 20 cities</a:t>
            </a:r>
          </a:p>
          <a:p>
            <a:pPr algn="just" marL="1486112" indent="-371528" lvl="3">
              <a:lnSpc>
                <a:spcPts val="3739"/>
              </a:lnSpc>
              <a:buFont typeface="Arial"/>
              <a:buChar char="￭"/>
            </a:pPr>
            <a:r>
              <a:rPr lang="en-US" sz="2294">
                <a:solidFill>
                  <a:srgbClr val="FFFFFF"/>
                </a:solidFill>
                <a:latin typeface="Montserrat"/>
                <a:ea typeface="Montserrat"/>
                <a:cs typeface="Montserrat"/>
                <a:sym typeface="Montserrat"/>
              </a:rPr>
              <a:t>Metrics:</a:t>
            </a:r>
          </a:p>
          <a:p>
            <a:pPr algn="just" marL="1981483" indent="-396297" lvl="4">
              <a:lnSpc>
                <a:spcPts val="3739"/>
              </a:lnSpc>
              <a:buFont typeface="Arial"/>
              <a:buChar char="•"/>
            </a:pPr>
            <a:r>
              <a:rPr lang="en-US" sz="2294">
                <a:solidFill>
                  <a:srgbClr val="FFFFFF"/>
                </a:solidFill>
                <a:latin typeface="Montserrat"/>
                <a:ea typeface="Montserrat"/>
                <a:cs typeface="Montserrat"/>
                <a:sym typeface="Montserrat"/>
              </a:rPr>
              <a:t>Mean Squared Error (MSE): 2.34 (low prediction error)</a:t>
            </a:r>
          </a:p>
          <a:p>
            <a:pPr algn="just" marL="1981483" indent="-396297" lvl="4">
              <a:lnSpc>
                <a:spcPts val="3739"/>
              </a:lnSpc>
              <a:buFont typeface="Arial"/>
              <a:buChar char="•"/>
            </a:pPr>
            <a:r>
              <a:rPr lang="en-US" sz="2294">
                <a:solidFill>
                  <a:srgbClr val="FFFFFF"/>
                </a:solidFill>
                <a:latin typeface="Montserrat"/>
                <a:ea typeface="Montserrat"/>
                <a:cs typeface="Montserrat"/>
                <a:sym typeface="Montserrat"/>
              </a:rPr>
              <a:t>R-Squared (R²): 0.85 (85% variance explained by model)</a:t>
            </a:r>
          </a:p>
          <a:p>
            <a:pPr algn="just" marL="1981483" indent="-396297" lvl="4">
              <a:lnSpc>
                <a:spcPts val="3739"/>
              </a:lnSpc>
              <a:buFont typeface="Arial"/>
              <a:buChar char="•"/>
            </a:pPr>
            <a:r>
              <a:rPr lang="en-US" sz="2294">
                <a:solidFill>
                  <a:srgbClr val="FFFFFF"/>
                </a:solidFill>
                <a:latin typeface="Montserrat"/>
                <a:ea typeface="Montserrat"/>
                <a:cs typeface="Montserrat"/>
                <a:sym typeface="Montserrat"/>
              </a:rPr>
              <a:t>Cross-Validation: Consistent MSE range of 2.20 to 2.50 (5-fold)</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1204C"/>
        </a:solidFill>
      </p:bgPr>
    </p:bg>
    <p:spTree>
      <p:nvGrpSpPr>
        <p:cNvPr id="1" name=""/>
        <p:cNvGrpSpPr/>
        <p:nvPr/>
      </p:nvGrpSpPr>
      <p:grpSpPr>
        <a:xfrm>
          <a:off x="0" y="0"/>
          <a:ext cx="0" cy="0"/>
          <a:chOff x="0" y="0"/>
          <a:chExt cx="0" cy="0"/>
        </a:xfrm>
      </p:grpSpPr>
      <p:sp>
        <p:nvSpPr>
          <p:cNvPr name="Freeform 2" id="2"/>
          <p:cNvSpPr/>
          <p:nvPr/>
        </p:nvSpPr>
        <p:spPr>
          <a:xfrm flipH="false" flipV="false" rot="0">
            <a:off x="-2168384" y="-2084520"/>
            <a:ext cx="8831880" cy="8831880"/>
          </a:xfrm>
          <a:custGeom>
            <a:avLst/>
            <a:gdLst/>
            <a:ahLst/>
            <a:cxnLst/>
            <a:rect r="r" b="b" t="t" l="l"/>
            <a:pathLst>
              <a:path h="8831880" w="8831880">
                <a:moveTo>
                  <a:pt x="0" y="0"/>
                </a:moveTo>
                <a:lnTo>
                  <a:pt x="8831880" y="0"/>
                </a:lnTo>
                <a:lnTo>
                  <a:pt x="8831880" y="8831880"/>
                </a:lnTo>
                <a:lnTo>
                  <a:pt x="0" y="883188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3008264" y="99307"/>
            <a:ext cx="6511191" cy="11280306"/>
          </a:xfrm>
          <a:custGeom>
            <a:avLst/>
            <a:gdLst/>
            <a:ahLst/>
            <a:cxnLst/>
            <a:rect r="r" b="b" t="t" l="l"/>
            <a:pathLst>
              <a:path h="11280306" w="6511191">
                <a:moveTo>
                  <a:pt x="0" y="0"/>
                </a:moveTo>
                <a:lnTo>
                  <a:pt x="6511190" y="0"/>
                </a:lnTo>
                <a:lnTo>
                  <a:pt x="6511190" y="11280306"/>
                </a:lnTo>
                <a:lnTo>
                  <a:pt x="0" y="11280306"/>
                </a:lnTo>
                <a:lnTo>
                  <a:pt x="0" y="0"/>
                </a:lnTo>
                <a:close/>
              </a:path>
            </a:pathLst>
          </a:custGeom>
          <a:blipFill>
            <a:blip r:embed="rId4">
              <a:extLst>
                <a:ext uri="{96DAC541-7B7A-43D3-8B79-37D633B846F1}">
                  <asvg:svgBlip xmlns:asvg="http://schemas.microsoft.com/office/drawing/2016/SVG/main" r:embed="rId5"/>
                </a:ext>
              </a:extLst>
            </a:blip>
            <a:stretch>
              <a:fillRect l="-6862" t="0" r="-66382" b="0"/>
            </a:stretch>
          </a:blipFill>
        </p:spPr>
      </p:sp>
      <p:sp>
        <p:nvSpPr>
          <p:cNvPr name="Freeform 4" id="4"/>
          <p:cNvSpPr/>
          <p:nvPr/>
        </p:nvSpPr>
        <p:spPr>
          <a:xfrm flipH="false" flipV="false" rot="4238979">
            <a:off x="-345749" y="-2366999"/>
            <a:ext cx="3493701" cy="5774713"/>
          </a:xfrm>
          <a:custGeom>
            <a:avLst/>
            <a:gdLst/>
            <a:ahLst/>
            <a:cxnLst/>
            <a:rect r="r" b="b" t="t" l="l"/>
            <a:pathLst>
              <a:path h="5774713" w="3493701">
                <a:moveTo>
                  <a:pt x="0" y="0"/>
                </a:moveTo>
                <a:lnTo>
                  <a:pt x="3493702" y="0"/>
                </a:lnTo>
                <a:lnTo>
                  <a:pt x="3493702" y="5774713"/>
                </a:lnTo>
                <a:lnTo>
                  <a:pt x="0" y="5774713"/>
                </a:lnTo>
                <a:lnTo>
                  <a:pt x="0" y="0"/>
                </a:lnTo>
                <a:close/>
              </a:path>
            </a:pathLst>
          </a:custGeom>
          <a:blipFill>
            <a:blip r:embed="rId6"/>
            <a:stretch>
              <a:fillRect l="0" t="0" r="0" b="0"/>
            </a:stretch>
          </a:blipFill>
        </p:spPr>
      </p:sp>
      <p:sp>
        <p:nvSpPr>
          <p:cNvPr name="Freeform 5" id="5"/>
          <p:cNvSpPr/>
          <p:nvPr/>
        </p:nvSpPr>
        <p:spPr>
          <a:xfrm flipH="false" flipV="false" rot="-3223036">
            <a:off x="15631061" y="3684321"/>
            <a:ext cx="6022673" cy="3553377"/>
          </a:xfrm>
          <a:custGeom>
            <a:avLst/>
            <a:gdLst/>
            <a:ahLst/>
            <a:cxnLst/>
            <a:rect r="r" b="b" t="t" l="l"/>
            <a:pathLst>
              <a:path h="3553377" w="6022673">
                <a:moveTo>
                  <a:pt x="0" y="0"/>
                </a:moveTo>
                <a:lnTo>
                  <a:pt x="6022673" y="0"/>
                </a:lnTo>
                <a:lnTo>
                  <a:pt x="6022673" y="3553377"/>
                </a:lnTo>
                <a:lnTo>
                  <a:pt x="0" y="3553377"/>
                </a:lnTo>
                <a:lnTo>
                  <a:pt x="0" y="0"/>
                </a:lnTo>
                <a:close/>
              </a:path>
            </a:pathLst>
          </a:custGeom>
          <a:blipFill>
            <a:blip r:embed="rId7"/>
            <a:stretch>
              <a:fillRect l="0" t="0" r="0" b="0"/>
            </a:stretch>
          </a:blipFill>
        </p:spPr>
      </p:sp>
      <p:sp>
        <p:nvSpPr>
          <p:cNvPr name="TextBox 6" id="6"/>
          <p:cNvSpPr txBox="true"/>
          <p:nvPr/>
        </p:nvSpPr>
        <p:spPr>
          <a:xfrm rot="0">
            <a:off x="5584449" y="85886"/>
            <a:ext cx="7119102" cy="1685603"/>
          </a:xfrm>
          <a:prstGeom prst="rect">
            <a:avLst/>
          </a:prstGeom>
        </p:spPr>
        <p:txBody>
          <a:bodyPr anchor="t" rtlCol="false" tIns="0" lIns="0" bIns="0" rIns="0">
            <a:spAutoFit/>
          </a:bodyPr>
          <a:lstStyle/>
          <a:p>
            <a:pPr algn="ctr">
              <a:lnSpc>
                <a:spcPts val="13667"/>
              </a:lnSpc>
            </a:pPr>
            <a:r>
              <a:rPr lang="en-US" b="true" sz="9762">
                <a:solidFill>
                  <a:srgbClr val="FFFFFF"/>
                </a:solidFill>
                <a:latin typeface="Neue Machina Ultra-Bold"/>
                <a:ea typeface="Neue Machina Ultra-Bold"/>
                <a:cs typeface="Neue Machina Ultra-Bold"/>
                <a:sym typeface="Neue Machina Ultra-Bold"/>
              </a:rPr>
              <a:t>Results</a:t>
            </a:r>
          </a:p>
        </p:txBody>
      </p:sp>
      <p:sp>
        <p:nvSpPr>
          <p:cNvPr name="TextBox 7" id="7"/>
          <p:cNvSpPr txBox="true"/>
          <p:nvPr/>
        </p:nvSpPr>
        <p:spPr>
          <a:xfrm rot="0">
            <a:off x="4879638" y="2436457"/>
            <a:ext cx="8528724" cy="5299786"/>
          </a:xfrm>
          <a:prstGeom prst="rect">
            <a:avLst/>
          </a:prstGeom>
        </p:spPr>
        <p:txBody>
          <a:bodyPr anchor="t" rtlCol="false" tIns="0" lIns="0" bIns="0" rIns="0">
            <a:spAutoFit/>
          </a:bodyPr>
          <a:lstStyle/>
          <a:p>
            <a:pPr algn="just" marL="619634" indent="-309817" lvl="1">
              <a:lnSpc>
                <a:spcPts val="4678"/>
              </a:lnSpc>
              <a:buFont typeface="Arial"/>
              <a:buChar char="•"/>
            </a:pPr>
            <a:r>
              <a:rPr lang="en-US" b="true" sz="2870">
                <a:solidFill>
                  <a:srgbClr val="FFFFFF"/>
                </a:solidFill>
                <a:latin typeface="Montserrat Bold"/>
                <a:ea typeface="Montserrat Bold"/>
                <a:cs typeface="Montserrat Bold"/>
                <a:sym typeface="Montserrat Bold"/>
              </a:rPr>
              <a:t>Disease Prediction Model:</a:t>
            </a:r>
          </a:p>
          <a:p>
            <a:pPr algn="just" marL="988821" indent="-329607" lvl="2">
              <a:lnSpc>
                <a:spcPts val="3732"/>
              </a:lnSpc>
              <a:buFont typeface="Arial"/>
              <a:buChar char="⚬"/>
            </a:pPr>
            <a:r>
              <a:rPr lang="en-US" sz="2289">
                <a:solidFill>
                  <a:srgbClr val="FFFFFF"/>
                </a:solidFill>
                <a:latin typeface="Montserrat"/>
                <a:ea typeface="Montserrat"/>
                <a:cs typeface="Montserrat"/>
                <a:sym typeface="Montserrat"/>
              </a:rPr>
              <a:t>Model: Neural Network Classifier</a:t>
            </a:r>
          </a:p>
          <a:p>
            <a:pPr algn="just" marL="988821" indent="-329607" lvl="2">
              <a:lnSpc>
                <a:spcPts val="3732"/>
              </a:lnSpc>
              <a:buFont typeface="Arial"/>
              <a:buChar char="⚬"/>
            </a:pPr>
            <a:r>
              <a:rPr lang="en-US" sz="2289">
                <a:solidFill>
                  <a:srgbClr val="FFFFFF"/>
                </a:solidFill>
                <a:latin typeface="Montserrat"/>
                <a:ea typeface="Montserrat"/>
                <a:cs typeface="Montserrat"/>
                <a:sym typeface="Montserrat"/>
              </a:rPr>
              <a:t>Training Data: Environmental and demographic data</a:t>
            </a:r>
          </a:p>
          <a:p>
            <a:pPr algn="just" marL="988821" indent="-329607" lvl="2">
              <a:lnSpc>
                <a:spcPts val="3732"/>
              </a:lnSpc>
              <a:buFont typeface="Arial"/>
              <a:buChar char="⚬"/>
            </a:pPr>
            <a:r>
              <a:rPr lang="en-US" sz="2289">
                <a:solidFill>
                  <a:srgbClr val="FFFFFF"/>
                </a:solidFill>
                <a:latin typeface="Montserrat"/>
                <a:ea typeface="Montserrat"/>
                <a:cs typeface="Montserrat"/>
                <a:sym typeface="Montserrat"/>
              </a:rPr>
              <a:t>Metrics:</a:t>
            </a:r>
          </a:p>
          <a:p>
            <a:pPr algn="just" marL="1483231" indent="-370808" lvl="3">
              <a:lnSpc>
                <a:spcPts val="3732"/>
              </a:lnSpc>
              <a:buFont typeface="Arial"/>
              <a:buChar char="￭"/>
            </a:pPr>
            <a:r>
              <a:rPr lang="en-US" sz="2289">
                <a:solidFill>
                  <a:srgbClr val="FFFFFF"/>
                </a:solidFill>
                <a:latin typeface="Montserrat"/>
                <a:ea typeface="Montserrat"/>
                <a:cs typeface="Montserrat"/>
                <a:sym typeface="Montserrat"/>
              </a:rPr>
              <a:t>Accuracy: 88% overall</a:t>
            </a:r>
          </a:p>
          <a:p>
            <a:pPr algn="just" marL="1483231" indent="-370808" lvl="3">
              <a:lnSpc>
                <a:spcPts val="3732"/>
              </a:lnSpc>
              <a:buFont typeface="Arial"/>
              <a:buChar char="￭"/>
            </a:pPr>
            <a:r>
              <a:rPr lang="en-US" sz="2289">
                <a:solidFill>
                  <a:srgbClr val="FFFFFF"/>
                </a:solidFill>
                <a:latin typeface="Montserrat"/>
                <a:ea typeface="Montserrat"/>
                <a:cs typeface="Montserrat"/>
                <a:sym typeface="Montserrat"/>
              </a:rPr>
              <a:t>Precision &amp; Recall:</a:t>
            </a:r>
          </a:p>
          <a:p>
            <a:pPr algn="just" marL="1977642" indent="-395528" lvl="4">
              <a:lnSpc>
                <a:spcPts val="3732"/>
              </a:lnSpc>
              <a:buFont typeface="Arial"/>
              <a:buChar char="•"/>
            </a:pPr>
            <a:r>
              <a:rPr lang="en-US" sz="2289">
                <a:solidFill>
                  <a:srgbClr val="FFFFFF"/>
                </a:solidFill>
                <a:latin typeface="Montserrat"/>
                <a:ea typeface="Montserrat"/>
                <a:cs typeface="Montserrat"/>
                <a:sym typeface="Montserrat"/>
              </a:rPr>
              <a:t>Asthma Prediction: 90% precision, 85% recall</a:t>
            </a:r>
          </a:p>
          <a:p>
            <a:pPr algn="just" marL="1977642" indent="-395528" lvl="4">
              <a:lnSpc>
                <a:spcPts val="3732"/>
              </a:lnSpc>
              <a:buFont typeface="Arial"/>
              <a:buChar char="•"/>
            </a:pPr>
            <a:r>
              <a:rPr lang="en-US" sz="2289">
                <a:solidFill>
                  <a:srgbClr val="FFFFFF"/>
                </a:solidFill>
                <a:latin typeface="Montserrat"/>
                <a:ea typeface="Montserrat"/>
                <a:cs typeface="Montserrat"/>
                <a:sym typeface="Montserrat"/>
              </a:rPr>
              <a:t>COPD Prediction: 88% precision, 87% recall</a:t>
            </a:r>
          </a:p>
          <a:p>
            <a:pPr algn="just" marL="1977642" indent="-395528" lvl="4">
              <a:lnSpc>
                <a:spcPts val="3732"/>
              </a:lnSpc>
              <a:buFont typeface="Arial"/>
              <a:buChar char="•"/>
            </a:pPr>
            <a:r>
              <a:rPr lang="en-US" sz="2289">
                <a:solidFill>
                  <a:srgbClr val="FFFFFF"/>
                </a:solidFill>
                <a:latin typeface="Montserrat"/>
                <a:ea typeface="Montserrat"/>
                <a:cs typeface="Montserrat"/>
                <a:sym typeface="Montserrat"/>
              </a:rPr>
              <a:t>Cardiovascular Issues: 85% precision, 90% recall</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DAGV0BzzdPo</dc:identifier>
  <dcterms:modified xsi:type="dcterms:W3CDTF">2011-08-01T06:04:30Z</dcterms:modified>
  <cp:revision>1</cp:revision>
  <dc:title>Health_Risk_Prediction</dc:title>
</cp:coreProperties>
</file>